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29" r:id="rId2"/>
  </p:sldMasterIdLst>
  <p:notesMasterIdLst>
    <p:notesMasterId r:id="rId46"/>
  </p:notesMasterIdLst>
  <p:sldIdLst>
    <p:sldId id="352" r:id="rId3"/>
    <p:sldId id="269" r:id="rId4"/>
    <p:sldId id="314" r:id="rId5"/>
    <p:sldId id="322" r:id="rId6"/>
    <p:sldId id="372" r:id="rId7"/>
    <p:sldId id="321" r:id="rId8"/>
    <p:sldId id="320" r:id="rId9"/>
    <p:sldId id="370" r:id="rId10"/>
    <p:sldId id="365" r:id="rId11"/>
    <p:sldId id="366" r:id="rId12"/>
    <p:sldId id="368" r:id="rId13"/>
    <p:sldId id="369" r:id="rId14"/>
    <p:sldId id="367" r:id="rId15"/>
    <p:sldId id="356" r:id="rId16"/>
    <p:sldId id="358" r:id="rId17"/>
    <p:sldId id="364" r:id="rId18"/>
    <p:sldId id="357" r:id="rId19"/>
    <p:sldId id="371" r:id="rId20"/>
    <p:sldId id="317" r:id="rId21"/>
    <p:sldId id="316" r:id="rId22"/>
    <p:sldId id="323" r:id="rId23"/>
    <p:sldId id="324" r:id="rId24"/>
    <p:sldId id="343" r:id="rId25"/>
    <p:sldId id="325" r:id="rId26"/>
    <p:sldId id="326" r:id="rId27"/>
    <p:sldId id="373" r:id="rId28"/>
    <p:sldId id="374" r:id="rId29"/>
    <p:sldId id="329" r:id="rId30"/>
    <p:sldId id="330" r:id="rId31"/>
    <p:sldId id="346" r:id="rId32"/>
    <p:sldId id="347" r:id="rId33"/>
    <p:sldId id="331" r:id="rId34"/>
    <p:sldId id="332" r:id="rId35"/>
    <p:sldId id="333" r:id="rId36"/>
    <p:sldId id="348" r:id="rId37"/>
    <p:sldId id="334" r:id="rId38"/>
    <p:sldId id="349" r:id="rId39"/>
    <p:sldId id="350" r:id="rId40"/>
    <p:sldId id="351" r:id="rId41"/>
    <p:sldId id="336" r:id="rId42"/>
    <p:sldId id="337" r:id="rId43"/>
    <p:sldId id="353" r:id="rId44"/>
    <p:sldId id="35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41" autoAdjust="0"/>
    <p:restoredTop sz="94660"/>
  </p:normalViewPr>
  <p:slideViewPr>
    <p:cSldViewPr>
      <p:cViewPr varScale="1">
        <p:scale>
          <a:sx n="109" d="100"/>
          <a:sy n="109" d="100"/>
        </p:scale>
        <p:origin x="1884"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A7A704-9F1C-4FD3-85D1-57AF2D7FD0E8}" type="datetimeFigureOut">
              <a:rPr lang="en-US" smtClean="0"/>
              <a:pPr/>
              <a:t>2/15/2018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EBFB8C-BBFF-4397-A51C-1E92596422A9}" type="slidenum">
              <a:rPr lang="en-US" smtClean="0"/>
              <a:pPr/>
              <a:t>‹#›</a:t>
            </a:fld>
            <a:endParaRPr lang="en-US" dirty="0"/>
          </a:p>
        </p:txBody>
      </p:sp>
    </p:spTree>
    <p:extLst>
      <p:ext uri="{BB962C8B-B14F-4D97-AF65-F5344CB8AC3E}">
        <p14:creationId xmlns:p14="http://schemas.microsoft.com/office/powerpoint/2010/main" val="349645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F15B1D7-BD12-436D-91B8-4E9339709C7A}" type="slidenum">
              <a:rPr lang="en-US" smtClean="0">
                <a:solidFill>
                  <a:prstClr val="black"/>
                </a:solidFill>
              </a:rPr>
              <a:pPr fontAlgn="base">
                <a:spcBef>
                  <a:spcPct val="0"/>
                </a:spcBef>
                <a:spcAft>
                  <a:spcPct val="0"/>
                </a:spcAft>
                <a:defRPr/>
              </a:pPr>
              <a:t>1</a:t>
            </a:fld>
            <a:endParaRPr lang="en-US" dirty="0">
              <a:solidFill>
                <a:prstClr val="black"/>
              </a:solidFill>
            </a:endParaRPr>
          </a:p>
        </p:txBody>
      </p:sp>
    </p:spTree>
    <p:extLst>
      <p:ext uri="{BB962C8B-B14F-4D97-AF65-F5344CB8AC3E}">
        <p14:creationId xmlns:p14="http://schemas.microsoft.com/office/powerpoint/2010/main" val="2819658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22</a:t>
            </a:fld>
            <a:endParaRPr lang="en-US" dirty="0"/>
          </a:p>
        </p:txBody>
      </p:sp>
    </p:spTree>
    <p:extLst>
      <p:ext uri="{BB962C8B-B14F-4D97-AF65-F5344CB8AC3E}">
        <p14:creationId xmlns:p14="http://schemas.microsoft.com/office/powerpoint/2010/main" val="386258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23</a:t>
            </a:fld>
            <a:endParaRPr lang="en-US" dirty="0"/>
          </a:p>
        </p:txBody>
      </p:sp>
    </p:spTree>
    <p:extLst>
      <p:ext uri="{BB962C8B-B14F-4D97-AF65-F5344CB8AC3E}">
        <p14:creationId xmlns:p14="http://schemas.microsoft.com/office/powerpoint/2010/main" val="326572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24</a:t>
            </a:fld>
            <a:endParaRPr lang="en-US" dirty="0"/>
          </a:p>
        </p:txBody>
      </p:sp>
    </p:spTree>
    <p:extLst>
      <p:ext uri="{BB962C8B-B14F-4D97-AF65-F5344CB8AC3E}">
        <p14:creationId xmlns:p14="http://schemas.microsoft.com/office/powerpoint/2010/main" val="376541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25</a:t>
            </a:fld>
            <a:endParaRPr lang="en-US" dirty="0"/>
          </a:p>
        </p:txBody>
      </p:sp>
    </p:spTree>
    <p:extLst>
      <p:ext uri="{BB962C8B-B14F-4D97-AF65-F5344CB8AC3E}">
        <p14:creationId xmlns:p14="http://schemas.microsoft.com/office/powerpoint/2010/main" val="2496266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28</a:t>
            </a:fld>
            <a:endParaRPr lang="en-US" dirty="0"/>
          </a:p>
        </p:txBody>
      </p:sp>
    </p:spTree>
    <p:extLst>
      <p:ext uri="{BB962C8B-B14F-4D97-AF65-F5344CB8AC3E}">
        <p14:creationId xmlns:p14="http://schemas.microsoft.com/office/powerpoint/2010/main" val="939439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29</a:t>
            </a:fld>
            <a:endParaRPr lang="en-US" dirty="0"/>
          </a:p>
        </p:txBody>
      </p:sp>
    </p:spTree>
    <p:extLst>
      <p:ext uri="{BB962C8B-B14F-4D97-AF65-F5344CB8AC3E}">
        <p14:creationId xmlns:p14="http://schemas.microsoft.com/office/powerpoint/2010/main" val="207907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30</a:t>
            </a:fld>
            <a:endParaRPr lang="en-US" dirty="0"/>
          </a:p>
        </p:txBody>
      </p:sp>
    </p:spTree>
    <p:extLst>
      <p:ext uri="{BB962C8B-B14F-4D97-AF65-F5344CB8AC3E}">
        <p14:creationId xmlns:p14="http://schemas.microsoft.com/office/powerpoint/2010/main" val="2278305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31</a:t>
            </a:fld>
            <a:endParaRPr lang="en-US" dirty="0"/>
          </a:p>
        </p:txBody>
      </p:sp>
    </p:spTree>
    <p:extLst>
      <p:ext uri="{BB962C8B-B14F-4D97-AF65-F5344CB8AC3E}">
        <p14:creationId xmlns:p14="http://schemas.microsoft.com/office/powerpoint/2010/main" val="346326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32</a:t>
            </a:fld>
            <a:endParaRPr lang="en-US" dirty="0"/>
          </a:p>
        </p:txBody>
      </p:sp>
    </p:spTree>
    <p:extLst>
      <p:ext uri="{BB962C8B-B14F-4D97-AF65-F5344CB8AC3E}">
        <p14:creationId xmlns:p14="http://schemas.microsoft.com/office/powerpoint/2010/main" val="4099231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33</a:t>
            </a:fld>
            <a:endParaRPr lang="en-US" dirty="0"/>
          </a:p>
        </p:txBody>
      </p:sp>
    </p:spTree>
    <p:extLst>
      <p:ext uri="{BB962C8B-B14F-4D97-AF65-F5344CB8AC3E}">
        <p14:creationId xmlns:p14="http://schemas.microsoft.com/office/powerpoint/2010/main" val="48041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7EBFB8C-BBFF-4397-A51C-1E92596422A9}" type="slidenum">
              <a:rPr lang="en-US" smtClean="0"/>
              <a:pPr/>
              <a:t>2</a:t>
            </a:fld>
            <a:endParaRPr lang="en-US" dirty="0"/>
          </a:p>
        </p:txBody>
      </p:sp>
    </p:spTree>
    <p:extLst>
      <p:ext uri="{BB962C8B-B14F-4D97-AF65-F5344CB8AC3E}">
        <p14:creationId xmlns:p14="http://schemas.microsoft.com/office/powerpoint/2010/main" val="2418198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34</a:t>
            </a:fld>
            <a:endParaRPr lang="en-US" dirty="0"/>
          </a:p>
        </p:txBody>
      </p:sp>
    </p:spTree>
    <p:extLst>
      <p:ext uri="{BB962C8B-B14F-4D97-AF65-F5344CB8AC3E}">
        <p14:creationId xmlns:p14="http://schemas.microsoft.com/office/powerpoint/2010/main" val="1809147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35</a:t>
            </a:fld>
            <a:endParaRPr lang="en-US" dirty="0"/>
          </a:p>
        </p:txBody>
      </p:sp>
    </p:spTree>
    <p:extLst>
      <p:ext uri="{BB962C8B-B14F-4D97-AF65-F5344CB8AC3E}">
        <p14:creationId xmlns:p14="http://schemas.microsoft.com/office/powerpoint/2010/main" val="1190658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36</a:t>
            </a:fld>
            <a:endParaRPr lang="en-US" dirty="0"/>
          </a:p>
        </p:txBody>
      </p:sp>
    </p:spTree>
    <p:extLst>
      <p:ext uri="{BB962C8B-B14F-4D97-AF65-F5344CB8AC3E}">
        <p14:creationId xmlns:p14="http://schemas.microsoft.com/office/powerpoint/2010/main" val="435096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37</a:t>
            </a:fld>
            <a:endParaRPr lang="en-US" dirty="0"/>
          </a:p>
        </p:txBody>
      </p:sp>
    </p:spTree>
    <p:extLst>
      <p:ext uri="{BB962C8B-B14F-4D97-AF65-F5344CB8AC3E}">
        <p14:creationId xmlns:p14="http://schemas.microsoft.com/office/powerpoint/2010/main" val="3598562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38</a:t>
            </a:fld>
            <a:endParaRPr lang="en-US" dirty="0"/>
          </a:p>
        </p:txBody>
      </p:sp>
    </p:spTree>
    <p:extLst>
      <p:ext uri="{BB962C8B-B14F-4D97-AF65-F5344CB8AC3E}">
        <p14:creationId xmlns:p14="http://schemas.microsoft.com/office/powerpoint/2010/main" val="919230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39</a:t>
            </a:fld>
            <a:endParaRPr lang="en-US" dirty="0"/>
          </a:p>
        </p:txBody>
      </p:sp>
    </p:spTree>
    <p:extLst>
      <p:ext uri="{BB962C8B-B14F-4D97-AF65-F5344CB8AC3E}">
        <p14:creationId xmlns:p14="http://schemas.microsoft.com/office/powerpoint/2010/main" val="4033516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40</a:t>
            </a:fld>
            <a:endParaRPr lang="en-US" dirty="0"/>
          </a:p>
        </p:txBody>
      </p:sp>
    </p:spTree>
    <p:extLst>
      <p:ext uri="{BB962C8B-B14F-4D97-AF65-F5344CB8AC3E}">
        <p14:creationId xmlns:p14="http://schemas.microsoft.com/office/powerpoint/2010/main" val="2708501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41</a:t>
            </a:fld>
            <a:endParaRPr lang="en-US" dirty="0"/>
          </a:p>
        </p:txBody>
      </p:sp>
    </p:spTree>
    <p:extLst>
      <p:ext uri="{BB962C8B-B14F-4D97-AF65-F5344CB8AC3E}">
        <p14:creationId xmlns:p14="http://schemas.microsoft.com/office/powerpoint/2010/main" val="388075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2CD948B4-9A84-4BDD-8558-24D1CF0EFAAD}" type="slidenum">
              <a:rPr lang="uk-UA" smtClean="0"/>
              <a:pPr/>
              <a:t>43</a:t>
            </a:fld>
            <a:endParaRPr lang="uk-UA"/>
          </a:p>
        </p:txBody>
      </p:sp>
      <p:sp>
        <p:nvSpPr>
          <p:cNvPr id="49155" name="Rectangle 2"/>
          <p:cNvSpPr>
            <a:spLocks noGrp="1" noRot="1" noChangeAspect="1" noChangeArrowheads="1" noTextEdit="1"/>
          </p:cNvSpPr>
          <p:nvPr>
            <p:ph type="sldImg"/>
          </p:nvPr>
        </p:nvSpPr>
        <p:spPr>
          <a:xfrm>
            <a:off x="1144588" y="685800"/>
            <a:ext cx="4572000" cy="3429000"/>
          </a:xfrm>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9470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3</a:t>
            </a:fld>
            <a:endParaRPr lang="en-US" dirty="0"/>
          </a:p>
        </p:txBody>
      </p:sp>
    </p:spTree>
    <p:extLst>
      <p:ext uri="{BB962C8B-B14F-4D97-AF65-F5344CB8AC3E}">
        <p14:creationId xmlns:p14="http://schemas.microsoft.com/office/powerpoint/2010/main" val="341411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4</a:t>
            </a:fld>
            <a:endParaRPr lang="en-US" dirty="0"/>
          </a:p>
        </p:txBody>
      </p:sp>
    </p:spTree>
    <p:extLst>
      <p:ext uri="{BB962C8B-B14F-4D97-AF65-F5344CB8AC3E}">
        <p14:creationId xmlns:p14="http://schemas.microsoft.com/office/powerpoint/2010/main" val="103032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6</a:t>
            </a:fld>
            <a:endParaRPr lang="en-US" dirty="0"/>
          </a:p>
        </p:txBody>
      </p:sp>
    </p:spTree>
    <p:extLst>
      <p:ext uri="{BB962C8B-B14F-4D97-AF65-F5344CB8AC3E}">
        <p14:creationId xmlns:p14="http://schemas.microsoft.com/office/powerpoint/2010/main" val="87933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7</a:t>
            </a:fld>
            <a:endParaRPr lang="en-US" dirty="0"/>
          </a:p>
        </p:txBody>
      </p:sp>
    </p:spTree>
    <p:extLst>
      <p:ext uri="{BB962C8B-B14F-4D97-AF65-F5344CB8AC3E}">
        <p14:creationId xmlns:p14="http://schemas.microsoft.com/office/powerpoint/2010/main" val="344850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19</a:t>
            </a:fld>
            <a:endParaRPr lang="en-US" dirty="0"/>
          </a:p>
        </p:txBody>
      </p:sp>
    </p:spTree>
    <p:extLst>
      <p:ext uri="{BB962C8B-B14F-4D97-AF65-F5344CB8AC3E}">
        <p14:creationId xmlns:p14="http://schemas.microsoft.com/office/powerpoint/2010/main" val="814693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20</a:t>
            </a:fld>
            <a:endParaRPr lang="en-US" dirty="0"/>
          </a:p>
        </p:txBody>
      </p:sp>
    </p:spTree>
    <p:extLst>
      <p:ext uri="{BB962C8B-B14F-4D97-AF65-F5344CB8AC3E}">
        <p14:creationId xmlns:p14="http://schemas.microsoft.com/office/powerpoint/2010/main" val="550284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Tip: Add your own speaker notes here.</a:t>
            </a:r>
          </a:p>
        </p:txBody>
      </p:sp>
      <p:sp>
        <p:nvSpPr>
          <p:cNvPr id="4" name="Slide Number Placeholder 3"/>
          <p:cNvSpPr>
            <a:spLocks noGrp="1"/>
          </p:cNvSpPr>
          <p:nvPr>
            <p:ph type="sldNum" sz="quarter" idx="10"/>
          </p:nvPr>
        </p:nvSpPr>
        <p:spPr/>
        <p:txBody>
          <a:bodyPr/>
          <a:lstStyle/>
          <a:p>
            <a:fld id="{F7EBFB8C-BBFF-4397-A51C-1E92596422A9}" type="slidenum">
              <a:rPr lang="en-US" smtClean="0"/>
              <a:pPr/>
              <a:t>21</a:t>
            </a:fld>
            <a:endParaRPr lang="en-US" dirty="0"/>
          </a:p>
        </p:txBody>
      </p:sp>
    </p:spTree>
    <p:extLst>
      <p:ext uri="{BB962C8B-B14F-4D97-AF65-F5344CB8AC3E}">
        <p14:creationId xmlns:p14="http://schemas.microsoft.com/office/powerpoint/2010/main" val="132861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1828800"/>
            <a:ext cx="4419600" cy="1447800"/>
          </a:xfrm>
        </p:spPr>
        <p:txBody>
          <a:bodyPr vert="horz" lIns="9144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
        <p:nvSpPr>
          <p:cNvPr id="9" name="Subtitle 2"/>
          <p:cNvSpPr>
            <a:spLocks noGrp="1"/>
          </p:cNvSpPr>
          <p:nvPr>
            <p:ph type="subTitle" idx="1"/>
          </p:nvPr>
        </p:nvSpPr>
        <p:spPr>
          <a:xfrm>
            <a:off x="419100" y="4953000"/>
            <a:ext cx="4000500" cy="762000"/>
          </a:xfrm>
        </p:spPr>
        <p:txBody>
          <a:bodyPr vert="horz" lIns="91440" tIns="45720" rIns="91440" bIns="45720" rtlCol="0">
            <a:normAutofit/>
          </a:bodyPr>
          <a:lstStyle>
            <a:lvl1pPr marL="0" indent="0">
              <a:defRPr lang="en-US" sz="2400" dirty="0">
                <a:solidFill>
                  <a:srgbClr val="75BEE9"/>
                </a:solidFill>
              </a:defRPr>
            </a:lvl1pPr>
          </a:lstStyle>
          <a:p>
            <a:pPr marL="0" lvl="0" indent="0">
              <a:buNone/>
            </a:pPr>
            <a:endParaRPr lang="en-US" dirty="0"/>
          </a:p>
        </p:txBody>
      </p:sp>
      <p:sp>
        <p:nvSpPr>
          <p:cNvPr id="5" name="Picture Placeholder 4"/>
          <p:cNvSpPr>
            <a:spLocks noGrp="1"/>
          </p:cNvSpPr>
          <p:nvPr>
            <p:ph type="pic" sz="quarter" idx="10"/>
          </p:nvPr>
        </p:nvSpPr>
        <p:spPr>
          <a:xfrm>
            <a:off x="5173200" y="0"/>
            <a:ext cx="3960000" cy="6858000"/>
          </a:xfrm>
        </p:spPr>
        <p:txBody>
          <a:bodyPr/>
          <a:lstStyle>
            <a:lvl1pPr marL="0" indent="0" algn="ctr">
              <a:buNone/>
              <a:defRPr>
                <a:solidFill>
                  <a:schemeClr val="bg1"/>
                </a:solidFill>
              </a:defRPr>
            </a:lvl1pPr>
          </a:lstStyle>
          <a:p>
            <a:endParaRPr lang="uk-UA"/>
          </a:p>
        </p:txBody>
      </p:sp>
    </p:spTree>
    <p:extLst>
      <p:ext uri="{BB962C8B-B14F-4D97-AF65-F5344CB8AC3E}">
        <p14:creationId xmlns:p14="http://schemas.microsoft.com/office/powerpoint/2010/main" val="4056231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One Column Layout (w/ bullet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
        <p:nvSpPr>
          <p:cNvPr id="7" name="Title 3"/>
          <p:cNvSpPr>
            <a:spLocks noGrp="1"/>
          </p:cNvSpPr>
          <p:nvPr>
            <p:ph type="title"/>
          </p:nvPr>
        </p:nvSpPr>
        <p:spPr>
          <a:xfrm>
            <a:off x="230400" y="0"/>
            <a:ext cx="8229600" cy="914400"/>
          </a:xfrm>
        </p:spPr>
        <p:txBody>
          <a:bodyPr/>
          <a:lstStyle>
            <a:lvl1pPr algn="l">
              <a:defRPr baseline="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Tree>
    <p:extLst>
      <p:ext uri="{BB962C8B-B14F-4D97-AF65-F5344CB8AC3E}">
        <p14:creationId xmlns:p14="http://schemas.microsoft.com/office/powerpoint/2010/main" val="332063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One Column Layout (w/o bullet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add text</a:t>
            </a:r>
          </a:p>
        </p:txBody>
      </p:sp>
      <p:sp>
        <p:nvSpPr>
          <p:cNvPr id="4" name="Title 3"/>
          <p:cNvSpPr>
            <a:spLocks noGrp="1"/>
          </p:cNvSpPr>
          <p:nvPr>
            <p:ph type="title"/>
          </p:nvPr>
        </p:nvSpPr>
        <p:spPr>
          <a:xfrm>
            <a:off x="228600" y="0"/>
            <a:ext cx="8229600" cy="914400"/>
          </a:xfrm>
        </p:spPr>
        <p:txBody>
          <a:bodyPr>
            <a:normAutofit/>
          </a:bodyPr>
          <a:lstStyle>
            <a:lvl1pPr>
              <a:defRPr lang="uk-UA" sz="4000" b="0" kern="1200" baseline="0" dirty="0">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Tree>
    <p:extLst>
      <p:ext uri="{BB962C8B-B14F-4D97-AF65-F5344CB8AC3E}">
        <p14:creationId xmlns:p14="http://schemas.microsoft.com/office/powerpoint/2010/main" val="717507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lumns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a:t>Fourth level</a:t>
            </a:r>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
        <p:nvSpPr>
          <p:cNvPr id="9" name="Title 3"/>
          <p:cNvSpPr>
            <a:spLocks noGrp="1"/>
          </p:cNvSpPr>
          <p:nvPr>
            <p:ph type="title"/>
          </p:nvPr>
        </p:nvSpPr>
        <p:spPr>
          <a:xfrm>
            <a:off x="230400" y="0"/>
            <a:ext cx="8229600" cy="914400"/>
          </a:xfrm>
        </p:spPr>
        <p:txBody>
          <a:bodyPr/>
          <a:lstStyle>
            <a:lvl1pPr>
              <a:defRPr baseline="0">
                <a:solidFill>
                  <a:schemeClr val="bg1"/>
                </a:solidFill>
                <a:latin typeface="Segoe UI Light" panose="020B0502040204020203" pitchFamily="34" charset="0"/>
              </a:defRPr>
            </a:lvl1pPr>
          </a:lstStyle>
          <a:p>
            <a:r>
              <a:rPr lang="en-US" dirty="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a:t>Fourth level</a:t>
            </a:r>
          </a:p>
        </p:txBody>
      </p:sp>
    </p:spTree>
    <p:extLst>
      <p:ext uri="{BB962C8B-B14F-4D97-AF65-F5344CB8AC3E}">
        <p14:creationId xmlns:p14="http://schemas.microsoft.com/office/powerpoint/2010/main" val="1842672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One Column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chemeClr val="bg1"/>
                </a:solidFill>
                <a:latin typeface="Segoe UI Light" panose="020B0502040204020203" pitchFamily="34" charset="0"/>
              </a:defRPr>
            </a:lvl1pPr>
          </a:lstStyle>
          <a:p>
            <a:r>
              <a:rPr lang="en-US" dirty="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Tree>
    <p:extLst>
      <p:ext uri="{BB962C8B-B14F-4D97-AF65-F5344CB8AC3E}">
        <p14:creationId xmlns:p14="http://schemas.microsoft.com/office/powerpoint/2010/main" val="3942013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One Columns Layout with Picture">
    <p:bg>
      <p:bgPr>
        <a:blipFill dpi="0" rotWithShape="1">
          <a:blip r:embed="rId2" cstate="print">
            <a:lum/>
            <a:extLst>
              <a:ext uri="{28A0092B-C50C-407E-A947-70E740481C1C}">
                <a14:useLocalDpi xmlns:a14="http://schemas.microsoft.com/office/drawing/2010/main"/>
              </a:ext>
            </a:extLst>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5173200" y="0"/>
            <a:ext cx="39600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a:t>Fourth level</a:t>
            </a:r>
          </a:p>
        </p:txBody>
      </p:sp>
    </p:spTree>
    <p:extLst>
      <p:ext uri="{BB962C8B-B14F-4D97-AF65-F5344CB8AC3E}">
        <p14:creationId xmlns:p14="http://schemas.microsoft.com/office/powerpoint/2010/main" val="1817108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One Column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
        <p:nvSpPr>
          <p:cNvPr id="5"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add text</a:t>
            </a:r>
          </a:p>
        </p:txBody>
      </p:sp>
    </p:spTree>
    <p:extLst>
      <p:ext uri="{BB962C8B-B14F-4D97-AF65-F5344CB8AC3E}">
        <p14:creationId xmlns:p14="http://schemas.microsoft.com/office/powerpoint/2010/main" val="276063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One Column Layout (w/o logo)">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
        <p:nvSpPr>
          <p:cNvPr id="5"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add text</a:t>
            </a:r>
          </a:p>
        </p:txBody>
      </p:sp>
    </p:spTree>
    <p:extLst>
      <p:ext uri="{BB962C8B-B14F-4D97-AF65-F5344CB8AC3E}">
        <p14:creationId xmlns:p14="http://schemas.microsoft.com/office/powerpoint/2010/main" val="1527737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17E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vert="horz" lIns="91440" tIns="45720" rIns="91440" bIns="45720" rtlCol="0" anchor="ctr">
            <a:noAutofit/>
          </a:bodyPr>
          <a:lstStyle>
            <a:lvl1pPr algn="ctr">
              <a:defRPr lang="en-US" sz="4400" cap="none" baseline="0" dirty="0">
                <a:solidFill>
                  <a:schemeClr val="bg1"/>
                </a:solidFill>
                <a:latin typeface="Segoe UI" pitchFamily="34" charset="0"/>
              </a:defRPr>
            </a:lvl1pPr>
          </a:lstStyle>
          <a:p>
            <a:pPr lvl="0"/>
            <a:r>
              <a:rPr lang="en-US" dirty="0"/>
              <a:t>Click to edit Master title style</a:t>
            </a:r>
          </a:p>
        </p:txBody>
      </p:sp>
    </p:spTree>
    <p:extLst>
      <p:ext uri="{BB962C8B-B14F-4D97-AF65-F5344CB8AC3E}">
        <p14:creationId xmlns:p14="http://schemas.microsoft.com/office/powerpoint/2010/main" val="328958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Layout with Picture blue">
    <p:bg>
      <p:bgPr>
        <a:solidFill>
          <a:srgbClr val="017EB8"/>
        </a:solid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2592000"/>
            <a:ext cx="4572000" cy="1360800"/>
          </a:xfrm>
        </p:spPr>
        <p:txBody>
          <a:bodyPr vert="horz" lIns="9144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
        <p:nvSpPr>
          <p:cNvPr id="5" name="Picture Placeholder 4"/>
          <p:cNvSpPr>
            <a:spLocks noGrp="1"/>
          </p:cNvSpPr>
          <p:nvPr>
            <p:ph type="pic" sz="quarter" idx="10"/>
          </p:nvPr>
        </p:nvSpPr>
        <p:spPr>
          <a:xfrm>
            <a:off x="5173200" y="0"/>
            <a:ext cx="3960000" cy="6858000"/>
          </a:xfrm>
        </p:spPr>
        <p:txBody>
          <a:bodyPr/>
          <a:lstStyle>
            <a:lvl1pPr marL="0" indent="0" algn="ctr">
              <a:buNone/>
              <a:defRPr>
                <a:solidFill>
                  <a:schemeClr val="bg1"/>
                </a:solidFill>
              </a:defRPr>
            </a:lvl1pPr>
          </a:lstStyle>
          <a:p>
            <a:endParaRPr lang="uk-UA"/>
          </a:p>
        </p:txBody>
      </p:sp>
    </p:spTree>
    <p:extLst>
      <p:ext uri="{BB962C8B-B14F-4D97-AF65-F5344CB8AC3E}">
        <p14:creationId xmlns:p14="http://schemas.microsoft.com/office/powerpoint/2010/main" val="511993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Header Layout with Picture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2592000"/>
            <a:ext cx="4572000" cy="1360800"/>
          </a:xfrm>
        </p:spPr>
        <p:txBody>
          <a:bodyPr vert="horz" lIns="9144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
        <p:nvSpPr>
          <p:cNvPr id="5" name="Picture Placeholder 4"/>
          <p:cNvSpPr>
            <a:spLocks noGrp="1"/>
          </p:cNvSpPr>
          <p:nvPr>
            <p:ph type="pic" sz="quarter" idx="10"/>
          </p:nvPr>
        </p:nvSpPr>
        <p:spPr>
          <a:xfrm>
            <a:off x="5173200" y="0"/>
            <a:ext cx="3960000" cy="6858000"/>
          </a:xfrm>
        </p:spPr>
        <p:txBody>
          <a:bodyPr/>
          <a:lstStyle>
            <a:lvl1pPr marL="0" indent="0" algn="ctr">
              <a:buNone/>
              <a:defRPr>
                <a:solidFill>
                  <a:srgbClr val="017EB8"/>
                </a:solidFill>
              </a:defRPr>
            </a:lvl1pPr>
          </a:lstStyle>
          <a:p>
            <a:endParaRPr lang="uk-UA"/>
          </a:p>
        </p:txBody>
      </p:sp>
    </p:spTree>
    <p:extLst>
      <p:ext uri="{BB962C8B-B14F-4D97-AF65-F5344CB8AC3E}">
        <p14:creationId xmlns:p14="http://schemas.microsoft.com/office/powerpoint/2010/main" val="3884529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solidFill>
                  <a:schemeClr val="bg1"/>
                </a:solidFill>
                <a:latin typeface="Segoe UI" pitchFamily="34" charset="0"/>
              </a:defRPr>
            </a:lvl1pPr>
          </a:lstStyle>
          <a:p>
            <a:pPr lvl="0"/>
            <a:endParaRPr lang="en-US" dirty="0"/>
          </a:p>
        </p:txBody>
      </p:sp>
      <p:sp>
        <p:nvSpPr>
          <p:cNvPr id="6"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baseline="0" dirty="0">
                <a:solidFill>
                  <a:srgbClr val="75BEE9"/>
                </a:solidFill>
              </a:defRPr>
            </a:lvl1pPr>
          </a:lstStyle>
          <a:p>
            <a:pPr marL="0" lvl="0" indent="0">
              <a:buNone/>
            </a:pPr>
            <a:r>
              <a:rPr lang="en-US" dirty="0"/>
              <a:t>Click to edit Master subtitle style</a:t>
            </a:r>
          </a:p>
        </p:txBody>
      </p:sp>
    </p:spTree>
    <p:extLst>
      <p:ext uri="{BB962C8B-B14F-4D97-AF65-F5344CB8AC3E}">
        <p14:creationId xmlns:p14="http://schemas.microsoft.com/office/powerpoint/2010/main" val="37899255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Layout with Picture">
    <p:bg>
      <p:bgPr>
        <a:blipFill dpi="0" rotWithShape="1">
          <a:blip r:embed="rId2" cstate="print">
            <a:lum/>
            <a:extLst>
              <a:ext uri="{28A0092B-C50C-407E-A947-70E740481C1C}">
                <a14:useLocalDpi xmlns:a14="http://schemas.microsoft.com/office/drawing/2010/main"/>
              </a:ext>
            </a:extLst>
          </a:blip>
          <a:srcRect/>
          <a:stretch>
            <a:fillRect l="-6000" r="-6000"/>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0" y="5181600"/>
            <a:ext cx="9136380" cy="914400"/>
          </a:xfrm>
          <a:solidFill>
            <a:srgbClr val="017EB8"/>
          </a:solidFill>
        </p:spPr>
        <p:txBody>
          <a:bodyPr vert="horz" lIns="36000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Tree>
    <p:extLst>
      <p:ext uri="{BB962C8B-B14F-4D97-AF65-F5344CB8AC3E}">
        <p14:creationId xmlns:p14="http://schemas.microsoft.com/office/powerpoint/2010/main" val="2554116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with 3 column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362200"/>
            <a:ext cx="8382000" cy="1447800"/>
          </a:xfrm>
        </p:spPr>
        <p:txBody>
          <a:bodyPr vert="horz" lIns="91440" tIns="45720" rIns="91440" bIns="45720" rtlCol="0" anchor="ctr">
            <a:noAutofit/>
          </a:bodyPr>
          <a:lstStyle>
            <a:lvl1pPr algn="ctr">
              <a:defRPr lang="en-US" sz="4800" cap="none" baseline="0" dirty="0">
                <a:solidFill>
                  <a:schemeClr val="bg1"/>
                </a:solidFill>
                <a:latin typeface="Segoe UI" pitchFamily="34" charset="0"/>
              </a:defRPr>
            </a:lvl1pPr>
          </a:lstStyle>
          <a:p>
            <a:pPr lvl="0"/>
            <a:endParaRPr lang="en-US" dirty="0"/>
          </a:p>
        </p:txBody>
      </p:sp>
      <p:sp>
        <p:nvSpPr>
          <p:cNvPr id="2" name="TextBox 1"/>
          <p:cNvSpPr txBox="1"/>
          <p:nvPr userDrawn="1"/>
        </p:nvSpPr>
        <p:spPr>
          <a:xfrm>
            <a:off x="2743200" y="4953000"/>
            <a:ext cx="1600200" cy="1371600"/>
          </a:xfrm>
          <a:prstGeom prst="rect">
            <a:avLst/>
          </a:prstGeom>
        </p:spPr>
        <p:txBody>
          <a:bodyPr vert="horz" wrap="square" lIns="91440" tIns="45720" rIns="91440" bIns="45720" rtlCol="0">
            <a:normAutofit/>
          </a:bodyPr>
          <a:lstStyle/>
          <a:p>
            <a:pPr>
              <a:buFont typeface="Arial" panose="020B0604020202020204" pitchFamily="34" charset="0"/>
              <a:buNone/>
            </a:pPr>
            <a:endParaRPr lang="uk-UA">
              <a:solidFill>
                <a:prstClr val="black"/>
              </a:solidFill>
            </a:endParaRPr>
          </a:p>
        </p:txBody>
      </p:sp>
      <p:sp>
        <p:nvSpPr>
          <p:cNvPr id="6" name="Text Placeholder 5"/>
          <p:cNvSpPr>
            <a:spLocks noGrp="1"/>
          </p:cNvSpPr>
          <p:nvPr>
            <p:ph type="body" sz="quarter" idx="13" hasCustomPrompt="1"/>
          </p:nvPr>
        </p:nvSpPr>
        <p:spPr>
          <a:xfrm>
            <a:off x="6934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a:t>Click to add text</a:t>
            </a:r>
          </a:p>
          <a:p>
            <a:pPr lvl="0"/>
            <a:endParaRPr lang="uk-UA" dirty="0"/>
          </a:p>
        </p:txBody>
      </p:sp>
      <p:sp>
        <p:nvSpPr>
          <p:cNvPr id="16" name="Text Placeholder 5"/>
          <p:cNvSpPr>
            <a:spLocks noGrp="1"/>
          </p:cNvSpPr>
          <p:nvPr>
            <p:ph type="body" sz="quarter" idx="14" hasCustomPrompt="1"/>
          </p:nvPr>
        </p:nvSpPr>
        <p:spPr>
          <a:xfrm>
            <a:off x="4775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a:t>Click to add text</a:t>
            </a:r>
          </a:p>
          <a:p>
            <a:pPr lvl="0"/>
            <a:endParaRPr lang="uk-UA" dirty="0"/>
          </a:p>
        </p:txBody>
      </p:sp>
      <p:sp>
        <p:nvSpPr>
          <p:cNvPr id="17" name="Text Placeholder 5"/>
          <p:cNvSpPr>
            <a:spLocks noGrp="1"/>
          </p:cNvSpPr>
          <p:nvPr>
            <p:ph type="body" sz="quarter" idx="15" hasCustomPrompt="1"/>
          </p:nvPr>
        </p:nvSpPr>
        <p:spPr>
          <a:xfrm>
            <a:off x="2616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a:t>Click to add text</a:t>
            </a:r>
          </a:p>
          <a:p>
            <a:pPr lvl="0"/>
            <a:endParaRPr lang="uk-UA" dirty="0"/>
          </a:p>
        </p:txBody>
      </p:sp>
      <p:sp>
        <p:nvSpPr>
          <p:cNvPr id="18" name="Text Placeholder 5"/>
          <p:cNvSpPr>
            <a:spLocks noGrp="1"/>
          </p:cNvSpPr>
          <p:nvPr>
            <p:ph type="body" sz="quarter" idx="16" hasCustomPrompt="1"/>
          </p:nvPr>
        </p:nvSpPr>
        <p:spPr>
          <a:xfrm>
            <a:off x="457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a:t>Click to add text</a:t>
            </a:r>
          </a:p>
          <a:p>
            <a:pPr lvl="0"/>
            <a:endParaRPr lang="uk-UA" dirty="0"/>
          </a:p>
        </p:txBody>
      </p:sp>
    </p:spTree>
    <p:extLst>
      <p:ext uri="{BB962C8B-B14F-4D97-AF65-F5344CB8AC3E}">
        <p14:creationId xmlns:p14="http://schemas.microsoft.com/office/powerpoint/2010/main" val="2157160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Layout">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5" name="Text Placeholder 2"/>
          <p:cNvSpPr>
            <a:spLocks noGrp="1"/>
          </p:cNvSpPr>
          <p:nvPr>
            <p:ph idx="1"/>
          </p:nvPr>
        </p:nvSpPr>
        <p:spPr>
          <a:xfrm>
            <a:off x="199298" y="12954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3076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TextBox 6"/>
          <p:cNvSpPr txBox="1"/>
          <p:nvPr userDrawn="1"/>
        </p:nvSpPr>
        <p:spPr>
          <a:xfrm>
            <a:off x="0" y="1"/>
            <a:ext cx="9144000" cy="3693319"/>
          </a:xfrm>
          <a:prstGeom prst="rect">
            <a:avLst/>
          </a:prstGeom>
          <a:solidFill>
            <a:schemeClr val="bg1">
              <a:lumMod val="65000"/>
            </a:schemeClr>
          </a:solidFill>
        </p:spPr>
        <p:txBody>
          <a:bodyPr wrap="square" rtlCol="0">
            <a:spAutoFit/>
          </a:bodyPr>
          <a:lstStyle/>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p:txBody>
      </p:sp>
      <p:sp>
        <p:nvSpPr>
          <p:cNvPr id="3" name="Subtitle 2"/>
          <p:cNvSpPr>
            <a:spLocks noGrp="1"/>
          </p:cNvSpPr>
          <p:nvPr>
            <p:ph type="subTitle" idx="1"/>
          </p:nvPr>
        </p:nvSpPr>
        <p:spPr>
          <a:xfrm>
            <a:off x="2209800" y="3962400"/>
            <a:ext cx="6400800" cy="1752600"/>
          </a:xfrm>
        </p:spPr>
        <p:txBody>
          <a:bodyPr>
            <a:normAutofit/>
          </a:bodyPr>
          <a:lstStyle>
            <a:lvl1pPr marL="0" indent="0" algn="l">
              <a:buNone/>
              <a:defRPr sz="3200">
                <a:solidFill>
                  <a:schemeClr val="tx1">
                    <a:lumMod val="75000"/>
                    <a:lumOff val="25000"/>
                  </a:schemeClr>
                </a:solidFill>
                <a:latin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Verdana" pitchFamily="34" charset="0"/>
              </a:defRPr>
            </a:lvl1p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Verdana" pitchFamily="34" charset="0"/>
              </a:defRPr>
            </a:lvl1pPr>
          </a:lstStyle>
          <a:p>
            <a:fld id="{3805B254-F9CB-41C5-B120-F4B38BF2206D}" type="slidenum">
              <a:rPr lang="en-US" smtClean="0">
                <a:solidFill>
                  <a:prstClr val="white"/>
                </a:solidFill>
              </a:rPr>
              <a:pPr/>
              <a:t>‹#›</a:t>
            </a:fld>
            <a:endParaRPr lang="en-US" dirty="0">
              <a:solidFill>
                <a:prstClr val="white"/>
              </a:solidFill>
            </a:endParaRPr>
          </a:p>
        </p:txBody>
      </p:sp>
      <p:pic>
        <p:nvPicPr>
          <p:cNvPr id="17" name="Picture 16" descr="softserve-logo-white-for-blue.gif"/>
          <p:cNvPicPr>
            <a:picLocks noChangeAspect="1"/>
          </p:cNvPicPr>
          <p:nvPr userDrawn="1"/>
        </p:nvPicPr>
        <p:blipFill>
          <a:blip r:embed="rId2" cstate="print"/>
          <a:stretch>
            <a:fillRect/>
          </a:stretch>
        </p:blipFill>
        <p:spPr>
          <a:xfrm>
            <a:off x="685800" y="838201"/>
            <a:ext cx="3260034" cy="914400"/>
          </a:xfrm>
          <a:prstGeom prst="rect">
            <a:avLst/>
          </a:prstGeom>
        </p:spPr>
      </p:pic>
      <p:pic>
        <p:nvPicPr>
          <p:cNvPr id="9" name="Picture 8" descr="GettyImages_98064892.jpg"/>
          <p:cNvPicPr>
            <a:picLocks noChangeAspect="1"/>
          </p:cNvPicPr>
          <p:nvPr userDrawn="1"/>
        </p:nvPicPr>
        <p:blipFill>
          <a:blip r:embed="rId3" cstate="print"/>
          <a:stretch>
            <a:fillRect/>
          </a:stretch>
        </p:blipFill>
        <p:spPr>
          <a:xfrm>
            <a:off x="0" y="3685245"/>
            <a:ext cx="2058299" cy="1447800"/>
          </a:xfrm>
          <a:prstGeom prst="rect">
            <a:avLst/>
          </a:prstGeom>
        </p:spPr>
      </p:pic>
      <p:grpSp>
        <p:nvGrpSpPr>
          <p:cNvPr id="2" name="Group 9"/>
          <p:cNvGrpSpPr/>
          <p:nvPr userDrawn="1"/>
        </p:nvGrpSpPr>
        <p:grpSpPr>
          <a:xfrm>
            <a:off x="0" y="152400"/>
            <a:ext cx="9144000" cy="6553200"/>
            <a:chOff x="0" y="152400"/>
            <a:chExt cx="9144000" cy="6553200"/>
          </a:xfrm>
        </p:grpSpPr>
        <p:sp>
          <p:nvSpPr>
            <p:cNvPr id="11" name="Rectangle 10"/>
            <p:cNvSpPr/>
            <p:nvPr/>
          </p:nvSpPr>
          <p:spPr>
            <a:xfrm>
              <a:off x="0" y="228600"/>
              <a:ext cx="152400" cy="63246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76200" y="152400"/>
              <a:ext cx="533400" cy="6553200"/>
            </a:xfrm>
            <a:prstGeom prst="rect">
              <a:avLst/>
            </a:prstGeom>
            <a:solidFill>
              <a:schemeClr val="tx2">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rot="5400000">
              <a:off x="4381500" y="-876301"/>
              <a:ext cx="380999" cy="9144000"/>
            </a:xfrm>
            <a:prstGeom prst="rect">
              <a:avLst/>
            </a:prstGeom>
            <a:solidFill>
              <a:schemeClr val="tx2">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486972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fld id="{AC67A095-3B48-4441-9653-AF11D30D55D5}" type="datetimeFigureOut">
              <a:rPr lang="en-US">
                <a:solidFill>
                  <a:srgbClr val="000000"/>
                </a:solidFill>
              </a:rPr>
              <a:pPr>
                <a:defRPr/>
              </a:pPr>
              <a:t>2/15/2018</a:t>
            </a:fld>
            <a:endParaRPr lang="en-US" dirty="0">
              <a:solidFill>
                <a:srgbClr val="000000"/>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6DD5EB2-3C35-4F4B-BF3E-340B87E494CC}"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87028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272143" y="1233493"/>
            <a:ext cx="8621032"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
        <p:nvSpPr>
          <p:cNvPr id="4" name="Заголовок 1"/>
          <p:cNvSpPr>
            <a:spLocks noGrp="1"/>
          </p:cNvSpPr>
          <p:nvPr>
            <p:ph type="title" hasCustomPrompt="1"/>
          </p:nvPr>
        </p:nvSpPr>
        <p:spPr>
          <a:xfrm>
            <a:off x="272144" y="343778"/>
            <a:ext cx="8674214" cy="525970"/>
          </a:xfrm>
        </p:spPr>
        <p:txBody>
          <a:bodyPr>
            <a:noAutofit/>
          </a:bodyPr>
          <a:lstStyle>
            <a:lvl1pPr>
              <a:defRPr sz="3500"/>
            </a:lvl1pPr>
          </a:lstStyle>
          <a:p>
            <a:r>
              <a:rPr lang="en-US" dirty="0"/>
              <a:t>Click to add title</a:t>
            </a:r>
            <a:endParaRPr lang="uk-UA" dirty="0"/>
          </a:p>
        </p:txBody>
      </p:sp>
      <p:sp>
        <p:nvSpPr>
          <p:cNvPr id="5" name="Rectangle 5"/>
          <p:cNvSpPr>
            <a:spLocks noGrp="1" noChangeArrowheads="1"/>
          </p:cNvSpPr>
          <p:nvPr>
            <p:ph type="ftr" sz="quarter" idx="11"/>
          </p:nvPr>
        </p:nvSpPr>
        <p:spPr>
          <a:xfrm>
            <a:off x="8597900" y="6404743"/>
            <a:ext cx="546100" cy="450082"/>
          </a:xfrm>
          <a:prstGeom prst="rect">
            <a:avLst/>
          </a:prstGeom>
          <a:ln/>
        </p:spPr>
        <p:txBody>
          <a:bodyPr/>
          <a:lstStyle>
            <a:lvl1pPr>
              <a:defRPr/>
            </a:lvl1pPr>
          </a:lstStyle>
          <a:p>
            <a:pPr>
              <a:defRPr/>
            </a:pPr>
            <a:fld id="{D6DD5EB2-3C35-4F4B-BF3E-340B87E494CC}"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880730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00" y="2514600"/>
            <a:ext cx="1981200" cy="1981200"/>
          </a:xfrm>
        </p:spPr>
        <p:txBody>
          <a:bodyPr/>
          <a:lstStyle/>
          <a:p>
            <a:endParaRPr lang="uk-UA"/>
          </a:p>
        </p:txBody>
      </p:sp>
      <p:sp>
        <p:nvSpPr>
          <p:cNvPr id="5"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solidFill>
                  <a:schemeClr val="bg1"/>
                </a:solidFill>
                <a:latin typeface="Segoe UI" pitchFamily="34" charset="0"/>
              </a:defRPr>
            </a:lvl1pPr>
          </a:lstStyle>
          <a:p>
            <a:pPr lvl="0"/>
            <a:endParaRPr lang="en-US" dirty="0"/>
          </a:p>
        </p:txBody>
      </p:sp>
      <p:sp>
        <p:nvSpPr>
          <p:cNvPr id="7"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a:t>Click to edit Master subtitle style</a:t>
            </a:r>
          </a:p>
        </p:txBody>
      </p:sp>
    </p:spTree>
    <p:extLst>
      <p:ext uri="{BB962C8B-B14F-4D97-AF65-F5344CB8AC3E}">
        <p14:creationId xmlns:p14="http://schemas.microsoft.com/office/powerpoint/2010/main" val="401519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solidFill>
                  <a:schemeClr val="bg1"/>
                </a:solidFill>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a:t>Click to edit Master subtitle style</a:t>
            </a:r>
          </a:p>
        </p:txBody>
      </p:sp>
    </p:spTree>
    <p:extLst>
      <p:ext uri="{BB962C8B-B14F-4D97-AF65-F5344CB8AC3E}">
        <p14:creationId xmlns:p14="http://schemas.microsoft.com/office/powerpoint/2010/main" val="411918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o logo)">
    <p:bg>
      <p:bgPr>
        <a:solidFill>
          <a:srgbClr val="017EB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solidFill>
                  <a:schemeClr val="bg1"/>
                </a:solidFill>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a:t>Click to edit Master subtitle style</a:t>
            </a:r>
          </a:p>
        </p:txBody>
      </p:sp>
    </p:spTree>
    <p:extLst>
      <p:ext uri="{BB962C8B-B14F-4D97-AF65-F5344CB8AC3E}">
        <p14:creationId xmlns:p14="http://schemas.microsoft.com/office/powerpoint/2010/main" val="2400458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
        <p:nvSpPr>
          <p:cNvPr id="7"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Tree>
    <p:extLst>
      <p:ext uri="{BB962C8B-B14F-4D97-AF65-F5344CB8AC3E}">
        <p14:creationId xmlns:p14="http://schemas.microsoft.com/office/powerpoint/2010/main" val="961208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Layout (w/o bullets)">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add text</a:t>
            </a:r>
          </a:p>
        </p:txBody>
      </p:sp>
      <p:sp>
        <p:nvSpPr>
          <p:cNvPr id="4" name="Title 3"/>
          <p:cNvSpPr>
            <a:spLocks noGrp="1"/>
          </p:cNvSpPr>
          <p:nvPr>
            <p:ph type="title"/>
          </p:nvPr>
        </p:nvSpPr>
        <p:spPr>
          <a:xfrm>
            <a:off x="228600" y="0"/>
            <a:ext cx="8229600" cy="914400"/>
          </a:xfrm>
        </p:spPr>
        <p:txBody>
          <a:bodyPr/>
          <a:lstStyle>
            <a:lvl1pPr>
              <a:defRPr baseline="0">
                <a:solidFill>
                  <a:srgbClr val="017EB8"/>
                </a:solidFill>
              </a:defRPr>
            </a:lvl1pPr>
          </a:lstStyle>
          <a:p>
            <a:r>
              <a:rPr lang="en-US" dirty="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Tree>
    <p:extLst>
      <p:ext uri="{BB962C8B-B14F-4D97-AF65-F5344CB8AC3E}">
        <p14:creationId xmlns:p14="http://schemas.microsoft.com/office/powerpoint/2010/main" val="406512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a:t>Fourth level</a:t>
            </a:r>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
        <p:nvSpPr>
          <p:cNvPr id="9"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a:t>Fourth level</a:t>
            </a:r>
          </a:p>
        </p:txBody>
      </p:sp>
    </p:spTree>
    <p:extLst>
      <p:ext uri="{BB962C8B-B14F-4D97-AF65-F5344CB8AC3E}">
        <p14:creationId xmlns:p14="http://schemas.microsoft.com/office/powerpoint/2010/main" val="280611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Tree>
    <p:extLst>
      <p:ext uri="{BB962C8B-B14F-4D97-AF65-F5344CB8AC3E}">
        <p14:creationId xmlns:p14="http://schemas.microsoft.com/office/powerpoint/2010/main" val="1959172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04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3" name="Text Placeholder 2"/>
          <p:cNvSpPr>
            <a:spLocks noGrp="1"/>
          </p:cNvSpPr>
          <p:nvPr>
            <p:ph type="body" idx="1"/>
          </p:nvPr>
        </p:nvSpPr>
        <p:spPr>
          <a:xfrm>
            <a:off x="230400" y="1447800"/>
            <a:ext cx="8229600" cy="4525963"/>
          </a:xfrm>
          <a:prstGeom prst="rect">
            <a:avLst/>
          </a:prstGeom>
        </p:spPr>
        <p:txBody>
          <a:bodyPr vert="horz" lIns="91440" tIns="45720" rIns="91440" bIns="45720" rtlCol="0">
            <a:normAutofit/>
          </a:bodyPr>
          <a:lstStyle/>
          <a:p>
            <a:pPr lvl="0"/>
            <a:r>
              <a:rPr lang="en-US" dirty="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a:t>Fourth level</a:t>
            </a:r>
          </a:p>
        </p:txBody>
      </p:sp>
      <p:sp>
        <p:nvSpPr>
          <p:cNvPr id="6" name="Slide Number Placeholder 5"/>
          <p:cNvSpPr>
            <a:spLocks noGrp="1"/>
          </p:cNvSpPr>
          <p:nvPr>
            <p:ph type="sldNum" sz="quarter" idx="4"/>
          </p:nvPr>
        </p:nvSpPr>
        <p:spPr>
          <a:xfrm>
            <a:off x="6858000" y="6446837"/>
            <a:ext cx="2133600" cy="365125"/>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solidFill>
                  <a:prstClr val="white"/>
                </a:solidFill>
              </a:rPr>
              <a:pPr/>
              <a:t>‹#›</a:t>
            </a:fld>
            <a:endParaRPr lang="uk-UA">
              <a:solidFill>
                <a:prstClr val="white"/>
              </a:solidFill>
            </a:endParaRPr>
          </a:p>
        </p:txBody>
      </p:sp>
      <p:sp>
        <p:nvSpPr>
          <p:cNvPr id="5" name="Content Placeholder 2"/>
          <p:cNvSpPr txBox="1">
            <a:spLocks/>
          </p:cNvSpPr>
          <p:nvPr userDrawn="1"/>
        </p:nvSpPr>
        <p:spPr>
          <a:xfrm>
            <a:off x="1905000" y="6324600"/>
            <a:ext cx="3048000" cy="304800"/>
          </a:xfrm>
          <a:prstGeom prst="rect">
            <a:avLst/>
          </a:prstGeom>
        </p:spPr>
        <p:txBody>
          <a:bodyPr>
            <a:normAutofit/>
          </a:bodyPr>
          <a:lstStyle>
            <a:lvl1pPr marL="0" indent="0" algn="l" defTabSz="914400" rtl="0" eaLnBrk="1" latinLnBrk="0" hangingPunct="1">
              <a:spcBef>
                <a:spcPct val="20000"/>
              </a:spcBef>
              <a:buClr>
                <a:srgbClr val="017EB8"/>
              </a:buClr>
              <a:buFont typeface="Wingdings" panose="05000000000000000000" pitchFamily="2" charset="2"/>
              <a:buNone/>
              <a:defRPr sz="14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solidFill>
                <a:prstClr val="black"/>
              </a:solidFill>
            </a:endParaRPr>
          </a:p>
          <a:p>
            <a:endParaRPr lang="uk-UA">
              <a:solidFill>
                <a:prstClr val="black"/>
              </a:solidFill>
            </a:endParaRPr>
          </a:p>
        </p:txBody>
      </p:sp>
    </p:spTree>
    <p:extLst>
      <p:ext uri="{BB962C8B-B14F-4D97-AF65-F5344CB8AC3E}">
        <p14:creationId xmlns:p14="http://schemas.microsoft.com/office/powerpoint/2010/main" val="419984252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Lst>
  <p:hf hdr="0" dt="0"/>
  <p:txStyles>
    <p:titleStyle>
      <a:lvl1pPr algn="l" defTabSz="0" rtl="0" eaLnBrk="1" latinLnBrk="0" hangingPunct="1">
        <a:spcBef>
          <a:spcPct val="0"/>
        </a:spcBef>
        <a:buNone/>
        <a:defRPr lang="en-US" sz="4000" b="0" kern="1200" baseline="0" dirty="0" smtClean="0">
          <a:solidFill>
            <a:srgbClr val="017EB8"/>
          </a:solidFill>
          <a:latin typeface="Segoe UI" panose="020B0502040204020203" pitchFamily="34" charset="0"/>
          <a:ea typeface="Segoe UI" pitchFamily="34" charset="0"/>
          <a:cs typeface="Segoe UI" pitchFamily="34" charset="0"/>
        </a:defRPr>
      </a:lvl1pPr>
    </p:titleStyle>
    <p:body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lang="en-US" sz="2800" kern="1200" baseline="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lang="en-US" sz="2400" kern="1200" baseline="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dirty="0" smtClean="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www.w3schools.com/cssref/sel_attr_contain.asp" TargetMode="External"/><Relationship Id="rId3" Type="http://schemas.openxmlformats.org/officeDocument/2006/relationships/hyperlink" Target="http://www.w3schools.com/cssref/sel_attribute_value.asp" TargetMode="External"/><Relationship Id="rId7" Type="http://schemas.openxmlformats.org/officeDocument/2006/relationships/hyperlink" Target="http://www.w3schools.com/cssref/sel_attr_end.asp" TargetMode="External"/><Relationship Id="rId2" Type="http://schemas.openxmlformats.org/officeDocument/2006/relationships/hyperlink" Target="http://www.w3schools.com/cssref/sel_attribute.asp" TargetMode="External"/><Relationship Id="rId1" Type="http://schemas.openxmlformats.org/officeDocument/2006/relationships/slideLayout" Target="../slideLayouts/slideLayout24.xml"/><Relationship Id="rId6" Type="http://schemas.openxmlformats.org/officeDocument/2006/relationships/hyperlink" Target="http://www.w3schools.com/cssref/sel_attr_begin.asp" TargetMode="External"/><Relationship Id="rId5" Type="http://schemas.openxmlformats.org/officeDocument/2006/relationships/hyperlink" Target="http://www.w3schools.com/cssref/sel_attribute_value_lang.asp" TargetMode="External"/><Relationship Id="rId4" Type="http://schemas.openxmlformats.org/officeDocument/2006/relationships/hyperlink" Target="http://www.w3schools.com/cssref/sel_attribute_value_contains.as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hyperlink" Target="http://www.w3schools.com/cssref/sel_enabled.asp" TargetMode="External"/><Relationship Id="rId13" Type="http://schemas.openxmlformats.org/officeDocument/2006/relationships/hyperlink" Target="http://www.w3schools.com/cssref/sel_focus.asp" TargetMode="External"/><Relationship Id="rId3" Type="http://schemas.openxmlformats.org/officeDocument/2006/relationships/hyperlink" Target="http://www.w3schools.com/cssref/sel_after.asp" TargetMode="External"/><Relationship Id="rId7" Type="http://schemas.openxmlformats.org/officeDocument/2006/relationships/hyperlink" Target="http://www.w3schools.com/cssref/sel_empty.asp" TargetMode="External"/><Relationship Id="rId12" Type="http://schemas.openxmlformats.org/officeDocument/2006/relationships/hyperlink" Target="http://www.w3schools.com/cssref/sel_first-of-type.asp" TargetMode="External"/><Relationship Id="rId2" Type="http://schemas.openxmlformats.org/officeDocument/2006/relationships/hyperlink" Target="http://www.w3schools.com/cssref/sel_active.asp" TargetMode="External"/><Relationship Id="rId1" Type="http://schemas.openxmlformats.org/officeDocument/2006/relationships/slideLayout" Target="../slideLayouts/slideLayout24.xml"/><Relationship Id="rId6" Type="http://schemas.openxmlformats.org/officeDocument/2006/relationships/hyperlink" Target="http://www.w3schools.com/cssref/sel_disabled.asp" TargetMode="External"/><Relationship Id="rId11" Type="http://schemas.openxmlformats.org/officeDocument/2006/relationships/hyperlink" Target="http://www.w3schools.com/cssref/sel_firstline.asp" TargetMode="External"/><Relationship Id="rId5" Type="http://schemas.openxmlformats.org/officeDocument/2006/relationships/hyperlink" Target="http://www.w3schools.com/cssref/sel_checked.asp" TargetMode="External"/><Relationship Id="rId15" Type="http://schemas.openxmlformats.org/officeDocument/2006/relationships/hyperlink" Target="http://www.w3.org/TR/css3-selectors/" TargetMode="External"/><Relationship Id="rId10" Type="http://schemas.openxmlformats.org/officeDocument/2006/relationships/hyperlink" Target="http://www.w3schools.com/cssref/sel_firstletter.asp" TargetMode="External"/><Relationship Id="rId4" Type="http://schemas.openxmlformats.org/officeDocument/2006/relationships/hyperlink" Target="http://www.w3schools.com/cssref/sel_before.asp" TargetMode="External"/><Relationship Id="rId9" Type="http://schemas.openxmlformats.org/officeDocument/2006/relationships/hyperlink" Target="http://www.w3schools.com/cssref/sel_firstchild.asp" TargetMode="External"/><Relationship Id="rId14" Type="http://schemas.openxmlformats.org/officeDocument/2006/relationships/hyperlink" Target="http://www.w3schools.com/cssref/sel_hover.as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ss-tricks.com/specifics-on-css-specificity/" TargetMode="Externa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ecificity.keegan.st/" TargetMode="Externa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plnkr.co/edit/2ZQXJkbNMiqeV18n6pSV?p=preview" TargetMode="External"/><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hyperlink" Target="http://www.w3schools.com/css/css_positioning.asp" TargetMode="Externa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mozilla.org/en-US/docs/Web/CSS/Reference#Selectors" TargetMode="Externa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hyperlink" Target="http://www.w3schools.com/cssref/sel_element_gt.asp" TargetMode="External"/><Relationship Id="rId3" Type="http://schemas.openxmlformats.org/officeDocument/2006/relationships/hyperlink" Target="http://www.w3schools.com/cssref/sel_id.asp" TargetMode="External"/><Relationship Id="rId7" Type="http://schemas.openxmlformats.org/officeDocument/2006/relationships/hyperlink" Target="http://www.w3schools.com/cssref/sel_element_element.asp" TargetMode="External"/><Relationship Id="rId2" Type="http://schemas.openxmlformats.org/officeDocument/2006/relationships/hyperlink" Target="http://www.w3schools.com/cssref/sel_class.asp" TargetMode="External"/><Relationship Id="rId1" Type="http://schemas.openxmlformats.org/officeDocument/2006/relationships/slideLayout" Target="../slideLayouts/slideLayout24.xml"/><Relationship Id="rId6" Type="http://schemas.openxmlformats.org/officeDocument/2006/relationships/hyperlink" Target="http://www.w3schools.com/cssref/sel_element_comma.asp" TargetMode="External"/><Relationship Id="rId5" Type="http://schemas.openxmlformats.org/officeDocument/2006/relationships/hyperlink" Target="http://www.w3schools.com/cssref/sel_element.asp" TargetMode="External"/><Relationship Id="rId10" Type="http://schemas.openxmlformats.org/officeDocument/2006/relationships/hyperlink" Target="http://www.w3schools.com/cssref/sel_gen_sibling.asp" TargetMode="External"/><Relationship Id="rId4" Type="http://schemas.openxmlformats.org/officeDocument/2006/relationships/hyperlink" Target="http://www.w3schools.com/cssref/sel_all.asp" TargetMode="External"/><Relationship Id="rId9" Type="http://schemas.openxmlformats.org/officeDocument/2006/relationships/hyperlink" Target="http://www.w3schools.com/cssref/sel_element_pluss.as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Understanding CSS Essentials: Content Flow, Positioning, and Styling</a:t>
            </a:r>
            <a:endParaRPr lang="en-US" sz="4000" b="1" dirty="0"/>
          </a:p>
        </p:txBody>
      </p:sp>
      <p:sp>
        <p:nvSpPr>
          <p:cNvPr id="2" name="Subtitle 1"/>
          <p:cNvSpPr>
            <a:spLocks noGrp="1"/>
          </p:cNvSpPr>
          <p:nvPr>
            <p:ph type="subTitle" idx="1"/>
          </p:nvPr>
        </p:nvSpPr>
        <p:spPr/>
        <p:txBody>
          <a:bodyPr>
            <a:normAutofit/>
          </a:bodyPr>
          <a:lstStyle/>
          <a:p>
            <a:pPr algn="r"/>
            <a:r>
              <a:rPr lang="en-US" sz="1600" dirty="0"/>
              <a:t>Vyacheslav Koldovskyy</a:t>
            </a:r>
            <a:br>
              <a:rPr lang="en-US" sz="1600" dirty="0"/>
            </a:br>
            <a:r>
              <a:rPr lang="en-US" sz="1600" dirty="0"/>
              <a:t>Last update: 12/01/2015</a:t>
            </a:r>
          </a:p>
          <a:p>
            <a:endParaRPr lang="en-US" sz="2800" dirty="0"/>
          </a:p>
        </p:txBody>
      </p:sp>
    </p:spTree>
    <p:extLst>
      <p:ext uri="{BB962C8B-B14F-4D97-AF65-F5344CB8AC3E}">
        <p14:creationId xmlns:p14="http://schemas.microsoft.com/office/powerpoint/2010/main" val="3959724764"/>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Selectors - Attributes</a:t>
            </a:r>
            <a:endParaRPr lang="uk-UA" dirty="0"/>
          </a:p>
        </p:txBody>
      </p:sp>
      <p:sp>
        <p:nvSpPr>
          <p:cNvPr id="5" name="Slide Number Placeholder 4"/>
          <p:cNvSpPr>
            <a:spLocks noGrp="1"/>
          </p:cNvSpPr>
          <p:nvPr>
            <p:ph type="sldNum" sz="quarter" idx="12"/>
          </p:nvPr>
        </p:nvSpPr>
        <p:spPr/>
        <p:txBody>
          <a:bodyPr/>
          <a:lstStyle/>
          <a:p>
            <a:pPr>
              <a:defRPr/>
            </a:pPr>
            <a:fld id="{D6DD5EB2-3C35-4F4B-BF3E-340B87E494CC}" type="slidenum">
              <a:rPr lang="en-US" smtClean="0">
                <a:solidFill>
                  <a:srgbClr val="000000"/>
                </a:solidFill>
              </a:rPr>
              <a:pPr>
                <a:defRPr/>
              </a:pPr>
              <a:t>10</a:t>
            </a:fld>
            <a:endParaRPr lang="en-US"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553024198"/>
              </p:ext>
            </p:extLst>
          </p:nvPr>
        </p:nvGraphicFramePr>
        <p:xfrm>
          <a:off x="533400" y="1091931"/>
          <a:ext cx="8001001" cy="5177375"/>
        </p:xfrm>
        <a:graphic>
          <a:graphicData uri="http://schemas.openxmlformats.org/drawingml/2006/table">
            <a:tbl>
              <a:tblPr/>
              <a:tblGrid>
                <a:gridCol w="1923020">
                  <a:extLst>
                    <a:ext uri="{9D8B030D-6E8A-4147-A177-3AD203B41FA5}">
                      <a16:colId xmlns:a16="http://schemas.microsoft.com/office/drawing/2014/main" val="3691613391"/>
                    </a:ext>
                  </a:extLst>
                </a:gridCol>
                <a:gridCol w="1645602">
                  <a:extLst>
                    <a:ext uri="{9D8B030D-6E8A-4147-A177-3AD203B41FA5}">
                      <a16:colId xmlns:a16="http://schemas.microsoft.com/office/drawing/2014/main" val="4014089965"/>
                    </a:ext>
                  </a:extLst>
                </a:gridCol>
                <a:gridCol w="3952750">
                  <a:extLst>
                    <a:ext uri="{9D8B030D-6E8A-4147-A177-3AD203B41FA5}">
                      <a16:colId xmlns:a16="http://schemas.microsoft.com/office/drawing/2014/main" val="1437784178"/>
                    </a:ext>
                  </a:extLst>
                </a:gridCol>
                <a:gridCol w="479629">
                  <a:extLst>
                    <a:ext uri="{9D8B030D-6E8A-4147-A177-3AD203B41FA5}">
                      <a16:colId xmlns:a16="http://schemas.microsoft.com/office/drawing/2014/main" val="2799934501"/>
                    </a:ext>
                  </a:extLst>
                </a:gridCol>
              </a:tblGrid>
              <a:tr h="616547">
                <a:tc>
                  <a:txBody>
                    <a:bodyPr/>
                    <a:lstStyle/>
                    <a:p>
                      <a:pPr algn="l" fontAlgn="t"/>
                      <a:r>
                        <a:rPr lang="en-US" sz="1600" b="1">
                          <a:effectLst/>
                        </a:rPr>
                        <a:t>Selector</a:t>
                      </a:r>
                    </a:p>
                  </a:txBody>
                  <a:tcPr marL="63273" marR="63273" marT="63273" marB="63273">
                    <a:lnL>
                      <a:noFill/>
                    </a:lnL>
                    <a:lnR>
                      <a:noFill/>
                    </a:lnR>
                    <a:lnT>
                      <a:noFill/>
                    </a:lnT>
                    <a:lnB>
                      <a:noFill/>
                    </a:lnB>
                    <a:solidFill>
                      <a:srgbClr val="FFFFFF"/>
                    </a:solidFill>
                  </a:tcPr>
                </a:tc>
                <a:tc>
                  <a:txBody>
                    <a:bodyPr/>
                    <a:lstStyle/>
                    <a:p>
                      <a:pPr algn="l" fontAlgn="t"/>
                      <a:r>
                        <a:rPr lang="en-US" sz="1600" b="1">
                          <a:effectLst/>
                        </a:rPr>
                        <a:t>Example</a:t>
                      </a:r>
                    </a:p>
                  </a:txBody>
                  <a:tcPr marL="63273" marR="63273" marT="63273" marB="63273">
                    <a:lnL>
                      <a:noFill/>
                    </a:lnL>
                    <a:lnR>
                      <a:noFill/>
                    </a:lnR>
                    <a:lnT>
                      <a:noFill/>
                    </a:lnT>
                    <a:lnB>
                      <a:noFill/>
                    </a:lnB>
                    <a:solidFill>
                      <a:srgbClr val="FFFFFF"/>
                    </a:solidFill>
                  </a:tcPr>
                </a:tc>
                <a:tc>
                  <a:txBody>
                    <a:bodyPr/>
                    <a:lstStyle/>
                    <a:p>
                      <a:pPr algn="l" fontAlgn="t"/>
                      <a:r>
                        <a:rPr lang="en-US" sz="1600" b="1" dirty="0">
                          <a:effectLst/>
                        </a:rPr>
                        <a:t>Example description</a:t>
                      </a:r>
                    </a:p>
                  </a:txBody>
                  <a:tcPr marL="63273" marR="63273" marT="63273" marB="63273">
                    <a:lnL>
                      <a:noFill/>
                    </a:lnL>
                    <a:lnR>
                      <a:noFill/>
                    </a:lnR>
                    <a:lnT>
                      <a:noFill/>
                    </a:lnT>
                    <a:lnB>
                      <a:noFill/>
                    </a:lnB>
                    <a:solidFill>
                      <a:srgbClr val="FFFFFF"/>
                    </a:solidFill>
                  </a:tcPr>
                </a:tc>
                <a:tc>
                  <a:txBody>
                    <a:bodyPr/>
                    <a:lstStyle/>
                    <a:p>
                      <a:pPr algn="l" fontAlgn="t"/>
                      <a:endParaRPr lang="en-US" sz="1600" dirty="0">
                        <a:effectLst/>
                      </a:endParaRPr>
                    </a:p>
                  </a:txBody>
                  <a:tcPr marL="63273" marR="63273" marT="63273" marB="63273">
                    <a:lnL>
                      <a:noFill/>
                    </a:lnL>
                    <a:lnR>
                      <a:noFill/>
                    </a:lnR>
                    <a:lnT>
                      <a:noFill/>
                    </a:lnT>
                    <a:lnB>
                      <a:noFill/>
                    </a:lnB>
                    <a:solidFill>
                      <a:srgbClr val="FFFFFF"/>
                    </a:solidFill>
                  </a:tcPr>
                </a:tc>
                <a:extLst>
                  <a:ext uri="{0D108BD9-81ED-4DB2-BD59-A6C34878D82A}">
                    <a16:rowId xmlns:a16="http://schemas.microsoft.com/office/drawing/2014/main" val="1983723836"/>
                  </a:ext>
                </a:extLst>
              </a:tr>
              <a:tr h="616547">
                <a:tc>
                  <a:txBody>
                    <a:bodyPr/>
                    <a:lstStyle/>
                    <a:p>
                      <a:pPr algn="l" fontAlgn="t"/>
                      <a:r>
                        <a:rPr lang="en-US" sz="1600" dirty="0">
                          <a:effectLst/>
                          <a:hlinkClick r:id="rId2"/>
                        </a:rPr>
                        <a:t>[</a:t>
                      </a:r>
                      <a:r>
                        <a:rPr lang="en-US" sz="1600" i="1" dirty="0">
                          <a:effectLst/>
                          <a:hlinkClick r:id="rId2"/>
                        </a:rPr>
                        <a:t>attribute</a:t>
                      </a:r>
                      <a:r>
                        <a:rPr lang="en-US" sz="1600" dirty="0">
                          <a:effectLst/>
                          <a:hlinkClick r:id="rId2"/>
                        </a:rPr>
                        <a:t>]</a:t>
                      </a:r>
                      <a:endParaRPr lang="en-US" sz="1600" dirty="0">
                        <a:effectLst/>
                      </a:endParaRPr>
                    </a:p>
                  </a:txBody>
                  <a:tcPr marL="63273" marR="63273" marT="63273" marB="63273">
                    <a:lnL>
                      <a:noFill/>
                    </a:lnL>
                    <a:lnR>
                      <a:noFill/>
                    </a:lnR>
                    <a:lnT>
                      <a:noFill/>
                    </a:lnT>
                    <a:lnB>
                      <a:noFill/>
                    </a:lnB>
                    <a:solidFill>
                      <a:srgbClr val="FFFFFF"/>
                    </a:solidFill>
                  </a:tcPr>
                </a:tc>
                <a:tc>
                  <a:txBody>
                    <a:bodyPr/>
                    <a:lstStyle/>
                    <a:p>
                      <a:pPr algn="l" fontAlgn="t"/>
                      <a:r>
                        <a:rPr lang="en-US" sz="1600">
                          <a:effectLst/>
                        </a:rPr>
                        <a:t>[target]</a:t>
                      </a:r>
                    </a:p>
                  </a:txBody>
                  <a:tcPr marL="63273" marR="63273" marT="63273" marB="63273">
                    <a:lnL>
                      <a:noFill/>
                    </a:lnL>
                    <a:lnR>
                      <a:noFill/>
                    </a:lnR>
                    <a:lnT>
                      <a:noFill/>
                    </a:lnT>
                    <a:lnB>
                      <a:noFill/>
                    </a:lnB>
                    <a:solidFill>
                      <a:srgbClr val="FFFFFF"/>
                    </a:solidFill>
                  </a:tcPr>
                </a:tc>
                <a:tc>
                  <a:txBody>
                    <a:bodyPr/>
                    <a:lstStyle/>
                    <a:p>
                      <a:pPr algn="l" fontAlgn="t"/>
                      <a:r>
                        <a:rPr lang="en-US" sz="1600">
                          <a:effectLst/>
                        </a:rPr>
                        <a:t>Selects all elements with a target attribute</a:t>
                      </a:r>
                    </a:p>
                  </a:txBody>
                  <a:tcPr marL="63273" marR="63273" marT="63273" marB="63273">
                    <a:lnL>
                      <a:noFill/>
                    </a:lnL>
                    <a:lnR>
                      <a:noFill/>
                    </a:lnR>
                    <a:lnT>
                      <a:noFill/>
                    </a:lnT>
                    <a:lnB>
                      <a:noFill/>
                    </a:lnB>
                    <a:solidFill>
                      <a:srgbClr val="FFFFFF"/>
                    </a:solidFill>
                  </a:tcPr>
                </a:tc>
                <a:tc>
                  <a:txBody>
                    <a:bodyPr/>
                    <a:lstStyle/>
                    <a:p>
                      <a:pPr algn="l" fontAlgn="t"/>
                      <a:endParaRPr lang="uk-UA" sz="1600" dirty="0">
                        <a:effectLst/>
                      </a:endParaRPr>
                    </a:p>
                  </a:txBody>
                  <a:tcPr marL="63273" marR="63273" marT="63273" marB="63273">
                    <a:lnL>
                      <a:noFill/>
                    </a:lnL>
                    <a:lnR>
                      <a:noFill/>
                    </a:lnR>
                    <a:lnT>
                      <a:noFill/>
                    </a:lnT>
                    <a:lnB>
                      <a:noFill/>
                    </a:lnB>
                    <a:solidFill>
                      <a:srgbClr val="FFFFFF"/>
                    </a:solidFill>
                  </a:tcPr>
                </a:tc>
                <a:extLst>
                  <a:ext uri="{0D108BD9-81ED-4DB2-BD59-A6C34878D82A}">
                    <a16:rowId xmlns:a16="http://schemas.microsoft.com/office/drawing/2014/main" val="201026892"/>
                  </a:ext>
                </a:extLst>
              </a:tr>
              <a:tr h="616547">
                <a:tc>
                  <a:txBody>
                    <a:bodyPr/>
                    <a:lstStyle/>
                    <a:p>
                      <a:pPr algn="l" fontAlgn="t"/>
                      <a:r>
                        <a:rPr lang="en-US" sz="1600">
                          <a:effectLst/>
                          <a:hlinkClick r:id="rId3"/>
                        </a:rPr>
                        <a:t>[</a:t>
                      </a:r>
                      <a:r>
                        <a:rPr lang="en-US" sz="1600" i="1">
                          <a:effectLst/>
                          <a:hlinkClick r:id="rId3"/>
                        </a:rPr>
                        <a:t>attribute</a:t>
                      </a:r>
                      <a:r>
                        <a:rPr lang="en-US" sz="1600">
                          <a:effectLst/>
                          <a:hlinkClick r:id="rId3"/>
                        </a:rPr>
                        <a:t>=</a:t>
                      </a:r>
                      <a:r>
                        <a:rPr lang="en-US" sz="1600" i="1">
                          <a:effectLst/>
                          <a:hlinkClick r:id="rId3"/>
                        </a:rPr>
                        <a:t>value</a:t>
                      </a:r>
                      <a:r>
                        <a:rPr lang="en-US" sz="1600">
                          <a:effectLst/>
                          <a:hlinkClick r:id="rId3"/>
                        </a:rPr>
                        <a:t>]</a:t>
                      </a:r>
                      <a:endParaRPr lang="en-US" sz="1600">
                        <a:effectLst/>
                      </a:endParaRPr>
                    </a:p>
                  </a:txBody>
                  <a:tcPr marL="63273" marR="63273" marT="63273" marB="63273">
                    <a:lnL>
                      <a:noFill/>
                    </a:lnL>
                    <a:lnR>
                      <a:noFill/>
                    </a:lnR>
                    <a:lnT>
                      <a:noFill/>
                    </a:lnT>
                    <a:lnB>
                      <a:noFill/>
                    </a:lnB>
                    <a:solidFill>
                      <a:srgbClr val="F1F1F1"/>
                    </a:solidFill>
                  </a:tcPr>
                </a:tc>
                <a:tc>
                  <a:txBody>
                    <a:bodyPr/>
                    <a:lstStyle/>
                    <a:p>
                      <a:pPr algn="l" fontAlgn="t"/>
                      <a:r>
                        <a:rPr lang="en-US" sz="1600" dirty="0">
                          <a:effectLst/>
                        </a:rPr>
                        <a:t>[target=_blank]</a:t>
                      </a:r>
                    </a:p>
                  </a:txBody>
                  <a:tcPr marL="63273" marR="63273" marT="63273" marB="63273">
                    <a:lnL>
                      <a:noFill/>
                    </a:lnL>
                    <a:lnR>
                      <a:noFill/>
                    </a:lnR>
                    <a:lnT>
                      <a:noFill/>
                    </a:lnT>
                    <a:lnB>
                      <a:noFill/>
                    </a:lnB>
                    <a:solidFill>
                      <a:srgbClr val="F1F1F1"/>
                    </a:solidFill>
                  </a:tcPr>
                </a:tc>
                <a:tc>
                  <a:txBody>
                    <a:bodyPr/>
                    <a:lstStyle/>
                    <a:p>
                      <a:pPr algn="l" fontAlgn="t"/>
                      <a:r>
                        <a:rPr lang="en-US" sz="1600">
                          <a:effectLst/>
                        </a:rPr>
                        <a:t>Selects all elements with target="_blank"</a:t>
                      </a:r>
                    </a:p>
                  </a:txBody>
                  <a:tcPr marL="63273" marR="63273" marT="63273" marB="63273">
                    <a:lnL>
                      <a:noFill/>
                    </a:lnL>
                    <a:lnR>
                      <a:noFill/>
                    </a:lnR>
                    <a:lnT>
                      <a:noFill/>
                    </a:lnT>
                    <a:lnB>
                      <a:noFill/>
                    </a:lnB>
                    <a:solidFill>
                      <a:srgbClr val="F1F1F1"/>
                    </a:solidFill>
                  </a:tcPr>
                </a:tc>
                <a:tc>
                  <a:txBody>
                    <a:bodyPr/>
                    <a:lstStyle/>
                    <a:p>
                      <a:pPr algn="l" fontAlgn="t"/>
                      <a:endParaRPr lang="uk-UA" sz="1600" dirty="0">
                        <a:effectLst/>
                      </a:endParaRPr>
                    </a:p>
                  </a:txBody>
                  <a:tcPr marL="63273" marR="63273" marT="63273" marB="63273">
                    <a:lnL>
                      <a:noFill/>
                    </a:lnL>
                    <a:lnR>
                      <a:noFill/>
                    </a:lnR>
                    <a:lnT>
                      <a:noFill/>
                    </a:lnT>
                    <a:lnB>
                      <a:noFill/>
                    </a:lnB>
                    <a:solidFill>
                      <a:srgbClr val="F1F1F1"/>
                    </a:solidFill>
                  </a:tcPr>
                </a:tc>
                <a:extLst>
                  <a:ext uri="{0D108BD9-81ED-4DB2-BD59-A6C34878D82A}">
                    <a16:rowId xmlns:a16="http://schemas.microsoft.com/office/drawing/2014/main" val="1766284716"/>
                  </a:ext>
                </a:extLst>
              </a:tr>
              <a:tr h="616547">
                <a:tc>
                  <a:txBody>
                    <a:bodyPr/>
                    <a:lstStyle/>
                    <a:p>
                      <a:pPr algn="l" fontAlgn="t"/>
                      <a:r>
                        <a:rPr lang="en-US" sz="1600">
                          <a:effectLst/>
                          <a:hlinkClick r:id="rId4"/>
                        </a:rPr>
                        <a:t>[</a:t>
                      </a:r>
                      <a:r>
                        <a:rPr lang="en-US" sz="1600" i="1">
                          <a:effectLst/>
                          <a:hlinkClick r:id="rId4"/>
                        </a:rPr>
                        <a:t>attribute</a:t>
                      </a:r>
                      <a:r>
                        <a:rPr lang="en-US" sz="1600">
                          <a:effectLst/>
                          <a:hlinkClick r:id="rId4"/>
                        </a:rPr>
                        <a:t>~=</a:t>
                      </a:r>
                      <a:r>
                        <a:rPr lang="en-US" sz="1600" i="1">
                          <a:effectLst/>
                          <a:hlinkClick r:id="rId4"/>
                        </a:rPr>
                        <a:t>value</a:t>
                      </a:r>
                      <a:r>
                        <a:rPr lang="en-US" sz="1600">
                          <a:effectLst/>
                          <a:hlinkClick r:id="rId4"/>
                        </a:rPr>
                        <a:t>]</a:t>
                      </a:r>
                      <a:endParaRPr lang="en-US" sz="1600">
                        <a:effectLst/>
                      </a:endParaRPr>
                    </a:p>
                  </a:txBody>
                  <a:tcPr marL="63273" marR="63273" marT="63273" marB="63273">
                    <a:lnL>
                      <a:noFill/>
                    </a:lnL>
                    <a:lnR>
                      <a:noFill/>
                    </a:lnR>
                    <a:lnT>
                      <a:noFill/>
                    </a:lnT>
                    <a:lnB>
                      <a:noFill/>
                    </a:lnB>
                    <a:solidFill>
                      <a:srgbClr val="FFFFFF"/>
                    </a:solidFill>
                  </a:tcPr>
                </a:tc>
                <a:tc>
                  <a:txBody>
                    <a:bodyPr/>
                    <a:lstStyle/>
                    <a:p>
                      <a:pPr algn="l" fontAlgn="t"/>
                      <a:r>
                        <a:rPr lang="en-US" sz="1600">
                          <a:effectLst/>
                        </a:rPr>
                        <a:t>[title~=flower]</a:t>
                      </a:r>
                    </a:p>
                  </a:txBody>
                  <a:tcPr marL="63273" marR="63273" marT="63273" marB="63273">
                    <a:lnL>
                      <a:noFill/>
                    </a:lnL>
                    <a:lnR>
                      <a:noFill/>
                    </a:lnR>
                    <a:lnT>
                      <a:noFill/>
                    </a:lnT>
                    <a:lnB>
                      <a:noFill/>
                    </a:lnB>
                    <a:solidFill>
                      <a:srgbClr val="FFFFFF"/>
                    </a:solidFill>
                  </a:tcPr>
                </a:tc>
                <a:tc>
                  <a:txBody>
                    <a:bodyPr/>
                    <a:lstStyle/>
                    <a:p>
                      <a:pPr algn="l" fontAlgn="t"/>
                      <a:r>
                        <a:rPr lang="en-US" sz="1600">
                          <a:effectLst/>
                        </a:rPr>
                        <a:t>Selects all elements with a title attribute containing the word "flower"</a:t>
                      </a:r>
                    </a:p>
                  </a:txBody>
                  <a:tcPr marL="63273" marR="63273" marT="63273" marB="63273">
                    <a:lnL>
                      <a:noFill/>
                    </a:lnL>
                    <a:lnR>
                      <a:noFill/>
                    </a:lnR>
                    <a:lnT>
                      <a:noFill/>
                    </a:lnT>
                    <a:lnB>
                      <a:noFill/>
                    </a:lnB>
                    <a:solidFill>
                      <a:srgbClr val="FFFFFF"/>
                    </a:solidFill>
                  </a:tcPr>
                </a:tc>
                <a:tc>
                  <a:txBody>
                    <a:bodyPr/>
                    <a:lstStyle/>
                    <a:p>
                      <a:pPr algn="l" fontAlgn="t"/>
                      <a:endParaRPr lang="uk-UA" sz="1600" dirty="0">
                        <a:effectLst/>
                      </a:endParaRPr>
                    </a:p>
                  </a:txBody>
                  <a:tcPr marL="63273" marR="63273" marT="63273" marB="63273">
                    <a:lnL>
                      <a:noFill/>
                    </a:lnL>
                    <a:lnR>
                      <a:noFill/>
                    </a:lnR>
                    <a:lnT>
                      <a:noFill/>
                    </a:lnT>
                    <a:lnB>
                      <a:noFill/>
                    </a:lnB>
                    <a:solidFill>
                      <a:srgbClr val="FFFFFF"/>
                    </a:solidFill>
                  </a:tcPr>
                </a:tc>
                <a:extLst>
                  <a:ext uri="{0D108BD9-81ED-4DB2-BD59-A6C34878D82A}">
                    <a16:rowId xmlns:a16="http://schemas.microsoft.com/office/drawing/2014/main" val="3821988887"/>
                  </a:ext>
                </a:extLst>
              </a:tr>
              <a:tr h="616547">
                <a:tc>
                  <a:txBody>
                    <a:bodyPr/>
                    <a:lstStyle/>
                    <a:p>
                      <a:pPr algn="l" fontAlgn="t"/>
                      <a:r>
                        <a:rPr lang="en-US" sz="1600">
                          <a:effectLst/>
                          <a:hlinkClick r:id="rId5"/>
                        </a:rPr>
                        <a:t>[</a:t>
                      </a:r>
                      <a:r>
                        <a:rPr lang="en-US" sz="1600" i="1">
                          <a:effectLst/>
                          <a:hlinkClick r:id="rId5"/>
                        </a:rPr>
                        <a:t>attribute</a:t>
                      </a:r>
                      <a:r>
                        <a:rPr lang="en-US" sz="1600">
                          <a:effectLst/>
                          <a:hlinkClick r:id="rId5"/>
                        </a:rPr>
                        <a:t>|=</a:t>
                      </a:r>
                      <a:r>
                        <a:rPr lang="en-US" sz="1600" i="1">
                          <a:effectLst/>
                          <a:hlinkClick r:id="rId5"/>
                        </a:rPr>
                        <a:t>value</a:t>
                      </a:r>
                      <a:r>
                        <a:rPr lang="en-US" sz="1600">
                          <a:effectLst/>
                          <a:hlinkClick r:id="rId5"/>
                        </a:rPr>
                        <a:t>]</a:t>
                      </a:r>
                      <a:endParaRPr lang="en-US" sz="1600">
                        <a:effectLst/>
                      </a:endParaRPr>
                    </a:p>
                  </a:txBody>
                  <a:tcPr marL="63273" marR="63273" marT="63273" marB="63273">
                    <a:lnL>
                      <a:noFill/>
                    </a:lnL>
                    <a:lnR>
                      <a:noFill/>
                    </a:lnR>
                    <a:lnT>
                      <a:noFill/>
                    </a:lnT>
                    <a:lnB>
                      <a:noFill/>
                    </a:lnB>
                    <a:solidFill>
                      <a:srgbClr val="F1F1F1"/>
                    </a:solidFill>
                  </a:tcPr>
                </a:tc>
                <a:tc>
                  <a:txBody>
                    <a:bodyPr/>
                    <a:lstStyle/>
                    <a:p>
                      <a:pPr algn="l" fontAlgn="t"/>
                      <a:r>
                        <a:rPr lang="en-US" sz="1600">
                          <a:effectLst/>
                        </a:rPr>
                        <a:t>[lang|=en]</a:t>
                      </a:r>
                    </a:p>
                  </a:txBody>
                  <a:tcPr marL="63273" marR="63273" marT="63273" marB="63273">
                    <a:lnL>
                      <a:noFill/>
                    </a:lnL>
                    <a:lnR>
                      <a:noFill/>
                    </a:lnR>
                    <a:lnT>
                      <a:noFill/>
                    </a:lnT>
                    <a:lnB>
                      <a:noFill/>
                    </a:lnB>
                    <a:solidFill>
                      <a:srgbClr val="F1F1F1"/>
                    </a:solidFill>
                  </a:tcPr>
                </a:tc>
                <a:tc>
                  <a:txBody>
                    <a:bodyPr/>
                    <a:lstStyle/>
                    <a:p>
                      <a:pPr algn="l" fontAlgn="t"/>
                      <a:r>
                        <a:rPr lang="en-US" sz="1600">
                          <a:effectLst/>
                        </a:rPr>
                        <a:t>Selects all elements with a lang attribute value starting with "en"</a:t>
                      </a:r>
                    </a:p>
                  </a:txBody>
                  <a:tcPr marL="63273" marR="63273" marT="63273" marB="63273">
                    <a:lnL>
                      <a:noFill/>
                    </a:lnL>
                    <a:lnR>
                      <a:noFill/>
                    </a:lnR>
                    <a:lnT>
                      <a:noFill/>
                    </a:lnT>
                    <a:lnB>
                      <a:noFill/>
                    </a:lnB>
                    <a:solidFill>
                      <a:srgbClr val="F1F1F1"/>
                    </a:solidFill>
                  </a:tcPr>
                </a:tc>
                <a:tc>
                  <a:txBody>
                    <a:bodyPr/>
                    <a:lstStyle/>
                    <a:p>
                      <a:pPr algn="l" fontAlgn="t"/>
                      <a:endParaRPr lang="uk-UA" sz="1600" dirty="0">
                        <a:effectLst/>
                      </a:endParaRPr>
                    </a:p>
                  </a:txBody>
                  <a:tcPr marL="63273" marR="63273" marT="63273" marB="63273">
                    <a:lnL>
                      <a:noFill/>
                    </a:lnL>
                    <a:lnR>
                      <a:noFill/>
                    </a:lnR>
                    <a:lnT>
                      <a:noFill/>
                    </a:lnT>
                    <a:lnB>
                      <a:noFill/>
                    </a:lnB>
                    <a:solidFill>
                      <a:srgbClr val="F1F1F1"/>
                    </a:solidFill>
                  </a:tcPr>
                </a:tc>
                <a:extLst>
                  <a:ext uri="{0D108BD9-81ED-4DB2-BD59-A6C34878D82A}">
                    <a16:rowId xmlns:a16="http://schemas.microsoft.com/office/drawing/2014/main" val="1316333367"/>
                  </a:ext>
                </a:extLst>
              </a:tr>
              <a:tr h="616547">
                <a:tc>
                  <a:txBody>
                    <a:bodyPr/>
                    <a:lstStyle/>
                    <a:p>
                      <a:pPr algn="l" fontAlgn="t"/>
                      <a:r>
                        <a:rPr lang="en-US" sz="1600">
                          <a:effectLst/>
                          <a:hlinkClick r:id="rId6"/>
                        </a:rPr>
                        <a:t>[</a:t>
                      </a:r>
                      <a:r>
                        <a:rPr lang="en-US" sz="1600" i="1">
                          <a:effectLst/>
                          <a:hlinkClick r:id="rId6"/>
                        </a:rPr>
                        <a:t>attribute</a:t>
                      </a:r>
                      <a:r>
                        <a:rPr lang="en-US" sz="1600">
                          <a:effectLst/>
                          <a:hlinkClick r:id="rId6"/>
                        </a:rPr>
                        <a:t>^=</a:t>
                      </a:r>
                      <a:r>
                        <a:rPr lang="en-US" sz="1600" i="1">
                          <a:effectLst/>
                          <a:hlinkClick r:id="rId6"/>
                        </a:rPr>
                        <a:t>value</a:t>
                      </a:r>
                      <a:r>
                        <a:rPr lang="en-US" sz="1600">
                          <a:effectLst/>
                          <a:hlinkClick r:id="rId6"/>
                        </a:rPr>
                        <a:t>]</a:t>
                      </a:r>
                      <a:endParaRPr lang="en-US" sz="1600">
                        <a:effectLst/>
                      </a:endParaRPr>
                    </a:p>
                  </a:txBody>
                  <a:tcPr marL="63273" marR="63273" marT="63273" marB="63273">
                    <a:lnL>
                      <a:noFill/>
                    </a:lnL>
                    <a:lnR>
                      <a:noFill/>
                    </a:lnR>
                    <a:lnT>
                      <a:noFill/>
                    </a:lnT>
                    <a:lnB>
                      <a:noFill/>
                    </a:lnB>
                    <a:solidFill>
                      <a:srgbClr val="FFFFFF"/>
                    </a:solidFill>
                  </a:tcPr>
                </a:tc>
                <a:tc>
                  <a:txBody>
                    <a:bodyPr/>
                    <a:lstStyle/>
                    <a:p>
                      <a:pPr algn="l" fontAlgn="t"/>
                      <a:r>
                        <a:rPr lang="en-US" sz="1600">
                          <a:effectLst/>
                        </a:rPr>
                        <a:t>a[href^="https"]</a:t>
                      </a:r>
                    </a:p>
                  </a:txBody>
                  <a:tcPr marL="63273" marR="63273" marT="63273" marB="63273">
                    <a:lnL>
                      <a:noFill/>
                    </a:lnL>
                    <a:lnR>
                      <a:noFill/>
                    </a:lnR>
                    <a:lnT>
                      <a:noFill/>
                    </a:lnT>
                    <a:lnB>
                      <a:noFill/>
                    </a:lnB>
                    <a:solidFill>
                      <a:srgbClr val="FFFFFF"/>
                    </a:solidFill>
                  </a:tcPr>
                </a:tc>
                <a:tc>
                  <a:txBody>
                    <a:bodyPr/>
                    <a:lstStyle/>
                    <a:p>
                      <a:pPr algn="l" fontAlgn="t"/>
                      <a:r>
                        <a:rPr lang="en-US" sz="1600">
                          <a:effectLst/>
                        </a:rPr>
                        <a:t>Selects every &lt;a&gt; element whose href attribute value begins with "https"</a:t>
                      </a:r>
                    </a:p>
                  </a:txBody>
                  <a:tcPr marL="63273" marR="63273" marT="63273" marB="63273">
                    <a:lnL>
                      <a:noFill/>
                    </a:lnL>
                    <a:lnR>
                      <a:noFill/>
                    </a:lnR>
                    <a:lnT>
                      <a:noFill/>
                    </a:lnT>
                    <a:lnB>
                      <a:noFill/>
                    </a:lnB>
                    <a:solidFill>
                      <a:srgbClr val="FFFFFF"/>
                    </a:solidFill>
                  </a:tcPr>
                </a:tc>
                <a:tc>
                  <a:txBody>
                    <a:bodyPr/>
                    <a:lstStyle/>
                    <a:p>
                      <a:pPr algn="l" fontAlgn="t"/>
                      <a:endParaRPr lang="uk-UA" sz="1600" dirty="0">
                        <a:effectLst/>
                      </a:endParaRPr>
                    </a:p>
                  </a:txBody>
                  <a:tcPr marL="63273" marR="63273" marT="63273" marB="63273">
                    <a:lnL>
                      <a:noFill/>
                    </a:lnL>
                    <a:lnR>
                      <a:noFill/>
                    </a:lnR>
                    <a:lnT>
                      <a:noFill/>
                    </a:lnT>
                    <a:lnB>
                      <a:noFill/>
                    </a:lnB>
                    <a:solidFill>
                      <a:srgbClr val="FFFFFF"/>
                    </a:solidFill>
                  </a:tcPr>
                </a:tc>
                <a:extLst>
                  <a:ext uri="{0D108BD9-81ED-4DB2-BD59-A6C34878D82A}">
                    <a16:rowId xmlns:a16="http://schemas.microsoft.com/office/drawing/2014/main" val="4073946226"/>
                  </a:ext>
                </a:extLst>
              </a:tr>
              <a:tr h="616547">
                <a:tc>
                  <a:txBody>
                    <a:bodyPr/>
                    <a:lstStyle/>
                    <a:p>
                      <a:pPr algn="l" fontAlgn="t"/>
                      <a:r>
                        <a:rPr lang="en-US" sz="1600">
                          <a:effectLst/>
                          <a:hlinkClick r:id="rId7"/>
                        </a:rPr>
                        <a:t>[</a:t>
                      </a:r>
                      <a:r>
                        <a:rPr lang="en-US" sz="1600" i="1">
                          <a:effectLst/>
                          <a:hlinkClick r:id="rId7"/>
                        </a:rPr>
                        <a:t>attribute</a:t>
                      </a:r>
                      <a:r>
                        <a:rPr lang="en-US" sz="1600">
                          <a:effectLst/>
                          <a:hlinkClick r:id="rId7"/>
                        </a:rPr>
                        <a:t>$=</a:t>
                      </a:r>
                      <a:r>
                        <a:rPr lang="en-US" sz="1600" i="1">
                          <a:effectLst/>
                          <a:hlinkClick r:id="rId7"/>
                        </a:rPr>
                        <a:t>value</a:t>
                      </a:r>
                      <a:r>
                        <a:rPr lang="en-US" sz="1600">
                          <a:effectLst/>
                          <a:hlinkClick r:id="rId7"/>
                        </a:rPr>
                        <a:t>]</a:t>
                      </a:r>
                      <a:endParaRPr lang="en-US" sz="1600">
                        <a:effectLst/>
                      </a:endParaRPr>
                    </a:p>
                  </a:txBody>
                  <a:tcPr marL="63273" marR="63273" marT="63273" marB="63273">
                    <a:lnL>
                      <a:noFill/>
                    </a:lnL>
                    <a:lnR>
                      <a:noFill/>
                    </a:lnR>
                    <a:lnT>
                      <a:noFill/>
                    </a:lnT>
                    <a:lnB>
                      <a:noFill/>
                    </a:lnB>
                    <a:solidFill>
                      <a:srgbClr val="F1F1F1"/>
                    </a:solidFill>
                  </a:tcPr>
                </a:tc>
                <a:tc>
                  <a:txBody>
                    <a:bodyPr/>
                    <a:lstStyle/>
                    <a:p>
                      <a:pPr algn="l" fontAlgn="t"/>
                      <a:r>
                        <a:rPr lang="en-US" sz="1600">
                          <a:effectLst/>
                        </a:rPr>
                        <a:t>a[href$=".pdf"]</a:t>
                      </a:r>
                    </a:p>
                  </a:txBody>
                  <a:tcPr marL="63273" marR="63273" marT="63273" marB="63273">
                    <a:lnL>
                      <a:noFill/>
                    </a:lnL>
                    <a:lnR>
                      <a:noFill/>
                    </a:lnR>
                    <a:lnT>
                      <a:noFill/>
                    </a:lnT>
                    <a:lnB>
                      <a:noFill/>
                    </a:lnB>
                    <a:solidFill>
                      <a:srgbClr val="F1F1F1"/>
                    </a:solidFill>
                  </a:tcPr>
                </a:tc>
                <a:tc>
                  <a:txBody>
                    <a:bodyPr/>
                    <a:lstStyle/>
                    <a:p>
                      <a:pPr algn="l" fontAlgn="t"/>
                      <a:r>
                        <a:rPr lang="en-US" sz="1600">
                          <a:effectLst/>
                        </a:rPr>
                        <a:t>Selects every &lt;a&gt; element whose href attribute value ends with ".pdf"</a:t>
                      </a:r>
                    </a:p>
                  </a:txBody>
                  <a:tcPr marL="63273" marR="63273" marT="63273" marB="63273">
                    <a:lnL>
                      <a:noFill/>
                    </a:lnL>
                    <a:lnR>
                      <a:noFill/>
                    </a:lnR>
                    <a:lnT>
                      <a:noFill/>
                    </a:lnT>
                    <a:lnB>
                      <a:noFill/>
                    </a:lnB>
                    <a:solidFill>
                      <a:srgbClr val="F1F1F1"/>
                    </a:solidFill>
                  </a:tcPr>
                </a:tc>
                <a:tc>
                  <a:txBody>
                    <a:bodyPr/>
                    <a:lstStyle/>
                    <a:p>
                      <a:pPr algn="l" fontAlgn="t"/>
                      <a:endParaRPr lang="uk-UA" sz="1600" dirty="0">
                        <a:effectLst/>
                      </a:endParaRPr>
                    </a:p>
                  </a:txBody>
                  <a:tcPr marL="63273" marR="63273" marT="63273" marB="63273">
                    <a:lnL>
                      <a:noFill/>
                    </a:lnL>
                    <a:lnR>
                      <a:noFill/>
                    </a:lnR>
                    <a:lnT>
                      <a:noFill/>
                    </a:lnT>
                    <a:lnB>
                      <a:noFill/>
                    </a:lnB>
                    <a:solidFill>
                      <a:srgbClr val="F1F1F1"/>
                    </a:solidFill>
                  </a:tcPr>
                </a:tc>
                <a:extLst>
                  <a:ext uri="{0D108BD9-81ED-4DB2-BD59-A6C34878D82A}">
                    <a16:rowId xmlns:a16="http://schemas.microsoft.com/office/drawing/2014/main" val="1391102390"/>
                  </a:ext>
                </a:extLst>
              </a:tr>
              <a:tr h="861546">
                <a:tc>
                  <a:txBody>
                    <a:bodyPr/>
                    <a:lstStyle/>
                    <a:p>
                      <a:pPr algn="l" fontAlgn="t"/>
                      <a:r>
                        <a:rPr lang="en-US" sz="1600">
                          <a:effectLst/>
                          <a:hlinkClick r:id="rId8"/>
                        </a:rPr>
                        <a:t>[</a:t>
                      </a:r>
                      <a:r>
                        <a:rPr lang="en-US" sz="1600" i="1">
                          <a:effectLst/>
                          <a:hlinkClick r:id="rId8"/>
                        </a:rPr>
                        <a:t>attribute</a:t>
                      </a:r>
                      <a:r>
                        <a:rPr lang="en-US" sz="1600">
                          <a:effectLst/>
                          <a:hlinkClick r:id="rId8"/>
                        </a:rPr>
                        <a:t>*=</a:t>
                      </a:r>
                      <a:r>
                        <a:rPr lang="en-US" sz="1600" i="1">
                          <a:effectLst/>
                          <a:hlinkClick r:id="rId8"/>
                        </a:rPr>
                        <a:t>value</a:t>
                      </a:r>
                      <a:r>
                        <a:rPr lang="en-US" sz="1600">
                          <a:effectLst/>
                          <a:hlinkClick r:id="rId8"/>
                        </a:rPr>
                        <a:t>]</a:t>
                      </a:r>
                      <a:endParaRPr lang="en-US" sz="1600">
                        <a:effectLst/>
                      </a:endParaRPr>
                    </a:p>
                  </a:txBody>
                  <a:tcPr marL="63273" marR="63273" marT="63273" marB="63273">
                    <a:lnL>
                      <a:noFill/>
                    </a:lnL>
                    <a:lnR>
                      <a:noFill/>
                    </a:lnR>
                    <a:lnT>
                      <a:noFill/>
                    </a:lnT>
                    <a:lnB>
                      <a:noFill/>
                    </a:lnB>
                    <a:solidFill>
                      <a:srgbClr val="FFFFFF"/>
                    </a:solidFill>
                  </a:tcPr>
                </a:tc>
                <a:tc>
                  <a:txBody>
                    <a:bodyPr/>
                    <a:lstStyle/>
                    <a:p>
                      <a:pPr algn="l" fontAlgn="t"/>
                      <a:r>
                        <a:rPr lang="en-US" sz="1600">
                          <a:effectLst/>
                        </a:rPr>
                        <a:t>a[href*="w3schools"]</a:t>
                      </a:r>
                    </a:p>
                  </a:txBody>
                  <a:tcPr marL="63273" marR="63273" marT="63273" marB="63273">
                    <a:lnL>
                      <a:noFill/>
                    </a:lnL>
                    <a:lnR>
                      <a:noFill/>
                    </a:lnR>
                    <a:lnT>
                      <a:noFill/>
                    </a:lnT>
                    <a:lnB>
                      <a:noFill/>
                    </a:lnB>
                    <a:solidFill>
                      <a:srgbClr val="FFFFFF"/>
                    </a:solidFill>
                  </a:tcPr>
                </a:tc>
                <a:tc>
                  <a:txBody>
                    <a:bodyPr/>
                    <a:lstStyle/>
                    <a:p>
                      <a:pPr algn="l" fontAlgn="t"/>
                      <a:r>
                        <a:rPr lang="en-US" sz="1600">
                          <a:effectLst/>
                        </a:rPr>
                        <a:t>Selects every &lt;a&gt; element whose href attribute value contains the substring "w3schools"</a:t>
                      </a:r>
                    </a:p>
                  </a:txBody>
                  <a:tcPr marL="63273" marR="63273" marT="63273" marB="63273">
                    <a:lnL>
                      <a:noFill/>
                    </a:lnL>
                    <a:lnR>
                      <a:noFill/>
                    </a:lnR>
                    <a:lnT>
                      <a:noFill/>
                    </a:lnT>
                    <a:lnB>
                      <a:noFill/>
                    </a:lnB>
                    <a:solidFill>
                      <a:srgbClr val="FFFFFF"/>
                    </a:solidFill>
                  </a:tcPr>
                </a:tc>
                <a:tc>
                  <a:txBody>
                    <a:bodyPr/>
                    <a:lstStyle/>
                    <a:p>
                      <a:pPr algn="l" fontAlgn="t"/>
                      <a:endParaRPr lang="uk-UA" sz="1600" dirty="0">
                        <a:effectLst/>
                      </a:endParaRPr>
                    </a:p>
                  </a:txBody>
                  <a:tcPr marL="63273" marR="63273" marT="63273" marB="63273">
                    <a:lnL>
                      <a:noFill/>
                    </a:lnL>
                    <a:lnR>
                      <a:noFill/>
                    </a:lnR>
                    <a:lnT>
                      <a:noFill/>
                    </a:lnT>
                    <a:lnB>
                      <a:noFill/>
                    </a:lnB>
                    <a:solidFill>
                      <a:srgbClr val="FFFFFF"/>
                    </a:solidFill>
                  </a:tcPr>
                </a:tc>
                <a:extLst>
                  <a:ext uri="{0D108BD9-81ED-4DB2-BD59-A6C34878D82A}">
                    <a16:rowId xmlns:a16="http://schemas.microsoft.com/office/drawing/2014/main" val="1610611080"/>
                  </a:ext>
                </a:extLst>
              </a:tr>
            </a:tbl>
          </a:graphicData>
        </a:graphic>
      </p:graphicFrame>
    </p:spTree>
    <p:extLst>
      <p:ext uri="{BB962C8B-B14F-4D97-AF65-F5344CB8AC3E}">
        <p14:creationId xmlns:p14="http://schemas.microsoft.com/office/powerpoint/2010/main" val="261948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CSS Pseudo-classes 	</a:t>
            </a:r>
            <a:endParaRPr lang="uk-UA" dirty="0"/>
          </a:p>
        </p:txBody>
      </p:sp>
      <p:sp>
        <p:nvSpPr>
          <p:cNvPr id="3" name="Content Placeholder 2"/>
          <p:cNvSpPr>
            <a:spLocks noGrp="1"/>
          </p:cNvSpPr>
          <p:nvPr>
            <p:ph idx="1"/>
          </p:nvPr>
        </p:nvSpPr>
        <p:spPr/>
        <p:txBody>
          <a:bodyPr>
            <a:noAutofit/>
          </a:bodyPr>
          <a:lstStyle/>
          <a:p>
            <a:r>
              <a:rPr lang="en-US" sz="1800" dirty="0"/>
              <a:t>A CSS </a:t>
            </a:r>
            <a:r>
              <a:rPr lang="en-US" sz="1800" b="1" dirty="0"/>
              <a:t>pseudo-class</a:t>
            </a:r>
            <a:r>
              <a:rPr lang="en-US" sz="1800" dirty="0"/>
              <a:t> is a keyword added to selectors that specifies a special state of the element to be selected. For example :hover will apply a style when the user hovers over the element specified by the selector.</a:t>
            </a:r>
          </a:p>
          <a:p>
            <a:r>
              <a:rPr lang="en-US" sz="1800" dirty="0"/>
              <a:t>Pseudo-classes, together with pseudo-elements, let you apply a style to an element not only in relation to the content of the document tree, but also in relation to external factors like the history of the navigator (:visited, for example), the status of its content (like :checked on some form elements), or the position of the mouse (like :hover which lets you know if the mouse is over an element or not). To see a complete list of selectors, visit CSS3 Selectors working spec.</a:t>
            </a:r>
            <a:endParaRPr lang="uk-UA" sz="1800" dirty="0"/>
          </a:p>
        </p:txBody>
      </p:sp>
      <p:sp>
        <p:nvSpPr>
          <p:cNvPr id="5" name="Slide Number Placeholder 4"/>
          <p:cNvSpPr>
            <a:spLocks noGrp="1"/>
          </p:cNvSpPr>
          <p:nvPr>
            <p:ph type="sldNum" sz="quarter" idx="12"/>
          </p:nvPr>
        </p:nvSpPr>
        <p:spPr/>
        <p:txBody>
          <a:bodyPr/>
          <a:lstStyle/>
          <a:p>
            <a:pPr>
              <a:defRPr/>
            </a:pPr>
            <a:fld id="{D6DD5EB2-3C35-4F4B-BF3E-340B87E494CC}" type="slidenum">
              <a:rPr lang="en-US" smtClean="0">
                <a:solidFill>
                  <a:srgbClr val="000000"/>
                </a:solidFill>
              </a:rPr>
              <a:pPr>
                <a:defRPr/>
              </a:pPr>
              <a:t>11</a:t>
            </a:fld>
            <a:endParaRPr lang="en-US" dirty="0">
              <a:solidFill>
                <a:srgbClr val="000000"/>
              </a:solidFill>
            </a:endParaRPr>
          </a:p>
        </p:txBody>
      </p:sp>
      <p:pic>
        <p:nvPicPr>
          <p:cNvPr id="7" name="Picture 6"/>
          <p:cNvPicPr>
            <a:picLocks noChangeAspect="1"/>
          </p:cNvPicPr>
          <p:nvPr/>
        </p:nvPicPr>
        <p:blipFill>
          <a:blip r:embed="rId2"/>
          <a:stretch>
            <a:fillRect/>
          </a:stretch>
        </p:blipFill>
        <p:spPr>
          <a:xfrm>
            <a:off x="533400" y="4333875"/>
            <a:ext cx="4095750" cy="1876425"/>
          </a:xfrm>
          <a:prstGeom prst="rect">
            <a:avLst/>
          </a:prstGeom>
        </p:spPr>
      </p:pic>
    </p:spTree>
    <p:extLst>
      <p:ext uri="{BB962C8B-B14F-4D97-AF65-F5344CB8AC3E}">
        <p14:creationId xmlns:p14="http://schemas.microsoft.com/office/powerpoint/2010/main" val="1821564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pseudo-elements</a:t>
            </a:r>
            <a:endParaRPr lang="uk-UA" dirty="0"/>
          </a:p>
        </p:txBody>
      </p:sp>
      <p:sp>
        <p:nvSpPr>
          <p:cNvPr id="3" name="Content Placeholder 2"/>
          <p:cNvSpPr>
            <a:spLocks noGrp="1"/>
          </p:cNvSpPr>
          <p:nvPr>
            <p:ph idx="1"/>
          </p:nvPr>
        </p:nvSpPr>
        <p:spPr/>
        <p:txBody>
          <a:bodyPr>
            <a:normAutofit fontScale="85000" lnSpcReduction="20000"/>
          </a:bodyPr>
          <a:lstStyle/>
          <a:p>
            <a:r>
              <a:rPr lang="en-US" sz="2400" dirty="0"/>
              <a:t>Just like pseudo-classes, pseudo-elements are added to selectors but instead of describing a special state, they allow you to style certain parts of a document. </a:t>
            </a:r>
          </a:p>
          <a:p>
            <a:r>
              <a:rPr lang="en-US" sz="2400" dirty="0"/>
              <a:t>For example, the ::first-line pseudo-element targets only  the first line of an element specified by the selector.</a:t>
            </a:r>
          </a:p>
          <a:p>
            <a:endParaRPr lang="en-US" sz="2400" dirty="0"/>
          </a:p>
          <a:p>
            <a:endParaRPr lang="en-US" sz="2400" dirty="0"/>
          </a:p>
          <a:p>
            <a:endParaRPr lang="en-US" sz="2400" dirty="0"/>
          </a:p>
          <a:p>
            <a:r>
              <a:rPr lang="en-US" sz="2400" dirty="0"/>
              <a:t>All pseudo-elements</a:t>
            </a:r>
          </a:p>
          <a:p>
            <a:pPr marL="361950" lvl="1" indent="0">
              <a:buNone/>
            </a:pPr>
            <a:r>
              <a:rPr lang="en-US" sz="2000" dirty="0">
                <a:latin typeface="Courier New" panose="02070309020205020404" pitchFamily="49" charset="0"/>
                <a:cs typeface="Courier New" panose="02070309020205020404" pitchFamily="49" charset="0"/>
              </a:rPr>
              <a:t>::after</a:t>
            </a:r>
          </a:p>
          <a:p>
            <a:pPr marL="361950" lvl="1" indent="0">
              <a:buNone/>
            </a:pPr>
            <a:r>
              <a:rPr lang="en-US" sz="2000" dirty="0">
                <a:latin typeface="Courier New" panose="02070309020205020404" pitchFamily="49" charset="0"/>
                <a:cs typeface="Courier New" panose="02070309020205020404" pitchFamily="49" charset="0"/>
              </a:rPr>
              <a:t>::before</a:t>
            </a:r>
          </a:p>
          <a:p>
            <a:pPr marL="361950" lvl="1" indent="0">
              <a:buNone/>
            </a:pPr>
            <a:r>
              <a:rPr lang="en-US" sz="2000" dirty="0">
                <a:latin typeface="Courier New" panose="02070309020205020404" pitchFamily="49" charset="0"/>
                <a:cs typeface="Courier New" panose="02070309020205020404" pitchFamily="49" charset="0"/>
              </a:rPr>
              <a:t>::first-letter</a:t>
            </a:r>
          </a:p>
          <a:p>
            <a:pPr marL="361950" lvl="1" indent="0">
              <a:buNone/>
            </a:pPr>
            <a:r>
              <a:rPr lang="en-US" sz="2000" dirty="0">
                <a:latin typeface="Courier New" panose="02070309020205020404" pitchFamily="49" charset="0"/>
                <a:cs typeface="Courier New" panose="02070309020205020404" pitchFamily="49" charset="0"/>
              </a:rPr>
              <a:t>::first-line</a:t>
            </a:r>
          </a:p>
          <a:p>
            <a:pPr marL="361950" lvl="1" indent="0">
              <a:buNone/>
            </a:pPr>
            <a:r>
              <a:rPr lang="en-US" sz="2000" dirty="0">
                <a:latin typeface="Courier New" panose="02070309020205020404" pitchFamily="49" charset="0"/>
                <a:cs typeface="Courier New" panose="02070309020205020404" pitchFamily="49" charset="0"/>
              </a:rPr>
              <a:t>::selection</a:t>
            </a:r>
          </a:p>
          <a:p>
            <a:pPr marL="361950" lvl="1" indent="0">
              <a:buNone/>
            </a:pPr>
            <a:r>
              <a:rPr lang="en-US" sz="2000" dirty="0">
                <a:latin typeface="Courier New" panose="02070309020205020404" pitchFamily="49" charset="0"/>
                <a:cs typeface="Courier New" panose="02070309020205020404" pitchFamily="49" charset="0"/>
              </a:rPr>
              <a:t>::backdrop</a:t>
            </a:r>
            <a:endParaRPr lang="uk-UA" sz="2000"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2"/>
          </p:nvPr>
        </p:nvSpPr>
        <p:spPr/>
        <p:txBody>
          <a:bodyPr/>
          <a:lstStyle/>
          <a:p>
            <a:pPr>
              <a:defRPr/>
            </a:pPr>
            <a:fld id="{D6DD5EB2-3C35-4F4B-BF3E-340B87E494CC}" type="slidenum">
              <a:rPr lang="en-US" smtClean="0">
                <a:solidFill>
                  <a:srgbClr val="000000"/>
                </a:solidFill>
              </a:rPr>
              <a:pPr>
                <a:defRPr/>
              </a:pPr>
              <a:t>12</a:t>
            </a:fld>
            <a:endParaRPr lang="en-US" dirty="0">
              <a:solidFill>
                <a:srgbClr val="000000"/>
              </a:solidFill>
            </a:endParaRPr>
          </a:p>
        </p:txBody>
      </p:sp>
      <p:sp>
        <p:nvSpPr>
          <p:cNvPr id="10" name="Rectangle 9"/>
          <p:cNvSpPr/>
          <p:nvPr/>
        </p:nvSpPr>
        <p:spPr>
          <a:xfrm>
            <a:off x="533400" y="2807579"/>
            <a:ext cx="4572000" cy="923330"/>
          </a:xfrm>
          <a:prstGeom prst="rect">
            <a:avLst/>
          </a:prstGeom>
        </p:spPr>
        <p:txBody>
          <a:bodyPr>
            <a:spAutoFit/>
          </a:bodyPr>
          <a:lstStyle/>
          <a:p>
            <a:r>
              <a:rPr lang="en-US" dirty="0">
                <a:latin typeface="Courier New" panose="02070309020205020404" pitchFamily="49" charset="0"/>
                <a:cs typeface="Courier New" panose="02070309020205020404" pitchFamily="49" charset="0"/>
              </a:rPr>
              <a:t>selector::pseudo-element {</a:t>
            </a:r>
          </a:p>
          <a:p>
            <a:r>
              <a:rPr lang="en-US" dirty="0">
                <a:latin typeface="Courier New" panose="02070309020205020404" pitchFamily="49" charset="0"/>
                <a:cs typeface="Courier New" panose="02070309020205020404" pitchFamily="49" charset="0"/>
              </a:rPr>
              <a:t>  property: value;</a:t>
            </a:r>
          </a:p>
          <a:p>
            <a:r>
              <a:rPr lang="en-US" dirty="0">
                <a:latin typeface="Courier New" panose="02070309020205020404" pitchFamily="49" charset="0"/>
                <a:cs typeface="Courier New" panose="02070309020205020404" pitchFamily="49" charset="0"/>
              </a:rPr>
              <a:t>}</a:t>
            </a:r>
            <a:endParaRPr lang="uk-UA"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7730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CSS Selectors – pseudo-classes 	and pseudo-elements</a:t>
            </a:r>
            <a:endParaRPr lang="uk-UA" sz="2400" dirty="0"/>
          </a:p>
        </p:txBody>
      </p:sp>
      <p:sp>
        <p:nvSpPr>
          <p:cNvPr id="5" name="Slide Number Placeholder 4"/>
          <p:cNvSpPr>
            <a:spLocks noGrp="1"/>
          </p:cNvSpPr>
          <p:nvPr>
            <p:ph type="sldNum" sz="quarter" idx="12"/>
          </p:nvPr>
        </p:nvSpPr>
        <p:spPr/>
        <p:txBody>
          <a:bodyPr/>
          <a:lstStyle/>
          <a:p>
            <a:pPr>
              <a:defRPr/>
            </a:pPr>
            <a:fld id="{D6DD5EB2-3C35-4F4B-BF3E-340B87E494CC}" type="slidenum">
              <a:rPr lang="en-US" smtClean="0">
                <a:solidFill>
                  <a:srgbClr val="000000"/>
                </a:solidFill>
              </a:rPr>
              <a:pPr>
                <a:defRPr/>
              </a:pPr>
              <a:t>13</a:t>
            </a:fld>
            <a:endParaRPr lang="en-US" dirty="0">
              <a:solidFill>
                <a:srgbClr val="00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634101111"/>
              </p:ext>
            </p:extLst>
          </p:nvPr>
        </p:nvGraphicFramePr>
        <p:xfrm>
          <a:off x="457200" y="846918"/>
          <a:ext cx="8229601" cy="5164164"/>
        </p:xfrm>
        <a:graphic>
          <a:graphicData uri="http://schemas.openxmlformats.org/drawingml/2006/table">
            <a:tbl>
              <a:tblPr/>
              <a:tblGrid>
                <a:gridCol w="1669126">
                  <a:extLst>
                    <a:ext uri="{9D8B030D-6E8A-4147-A177-3AD203B41FA5}">
                      <a16:colId xmlns:a16="http://schemas.microsoft.com/office/drawing/2014/main" val="699501056"/>
                    </a:ext>
                  </a:extLst>
                </a:gridCol>
                <a:gridCol w="1776237">
                  <a:extLst>
                    <a:ext uri="{9D8B030D-6E8A-4147-A177-3AD203B41FA5}">
                      <a16:colId xmlns:a16="http://schemas.microsoft.com/office/drawing/2014/main" val="3184364274"/>
                    </a:ext>
                  </a:extLst>
                </a:gridCol>
                <a:gridCol w="4266531">
                  <a:extLst>
                    <a:ext uri="{9D8B030D-6E8A-4147-A177-3AD203B41FA5}">
                      <a16:colId xmlns:a16="http://schemas.microsoft.com/office/drawing/2014/main" val="1495796549"/>
                    </a:ext>
                  </a:extLst>
                </a:gridCol>
                <a:gridCol w="517707">
                  <a:extLst>
                    <a:ext uri="{9D8B030D-6E8A-4147-A177-3AD203B41FA5}">
                      <a16:colId xmlns:a16="http://schemas.microsoft.com/office/drawing/2014/main" val="1628142958"/>
                    </a:ext>
                  </a:extLst>
                </a:gridCol>
              </a:tblGrid>
              <a:tr h="297435">
                <a:tc>
                  <a:txBody>
                    <a:bodyPr/>
                    <a:lstStyle/>
                    <a:p>
                      <a:pPr algn="l" fontAlgn="t"/>
                      <a:r>
                        <a:rPr lang="en-US" sz="1400" b="1" dirty="0">
                          <a:effectLst/>
                        </a:rPr>
                        <a:t>Selector</a:t>
                      </a:r>
                    </a:p>
                  </a:txBody>
                  <a:tcPr marL="29944" marR="29944" marT="29944" marB="29944">
                    <a:lnL>
                      <a:noFill/>
                    </a:lnL>
                    <a:lnR>
                      <a:noFill/>
                    </a:lnR>
                    <a:lnT>
                      <a:noFill/>
                    </a:lnT>
                    <a:lnB>
                      <a:noFill/>
                    </a:lnB>
                    <a:solidFill>
                      <a:srgbClr val="FFFFFF"/>
                    </a:solidFill>
                  </a:tcPr>
                </a:tc>
                <a:tc>
                  <a:txBody>
                    <a:bodyPr/>
                    <a:lstStyle/>
                    <a:p>
                      <a:pPr algn="l" fontAlgn="t"/>
                      <a:r>
                        <a:rPr lang="en-US" sz="1400" b="1" dirty="0">
                          <a:effectLst/>
                        </a:rPr>
                        <a:t>Example</a:t>
                      </a:r>
                    </a:p>
                  </a:txBody>
                  <a:tcPr marL="29944" marR="29944" marT="29944" marB="29944">
                    <a:lnL>
                      <a:noFill/>
                    </a:lnL>
                    <a:lnR>
                      <a:noFill/>
                    </a:lnR>
                    <a:lnT>
                      <a:noFill/>
                    </a:lnT>
                    <a:lnB>
                      <a:noFill/>
                    </a:lnB>
                    <a:solidFill>
                      <a:srgbClr val="FFFFFF"/>
                    </a:solidFill>
                  </a:tcPr>
                </a:tc>
                <a:tc>
                  <a:txBody>
                    <a:bodyPr/>
                    <a:lstStyle/>
                    <a:p>
                      <a:pPr algn="l" fontAlgn="t"/>
                      <a:r>
                        <a:rPr lang="en-US" sz="1400" b="1" dirty="0">
                          <a:effectLst/>
                        </a:rPr>
                        <a:t>Example description</a:t>
                      </a:r>
                    </a:p>
                  </a:txBody>
                  <a:tcPr marL="29944" marR="29944" marT="29944" marB="29944">
                    <a:lnL>
                      <a:noFill/>
                    </a:lnL>
                    <a:lnR>
                      <a:noFill/>
                    </a:lnR>
                    <a:lnT>
                      <a:noFill/>
                    </a:lnT>
                    <a:lnB>
                      <a:noFill/>
                    </a:lnB>
                    <a:solidFill>
                      <a:srgbClr val="FFFFFF"/>
                    </a:solidFill>
                  </a:tcPr>
                </a:tc>
                <a:tc>
                  <a:txBody>
                    <a:bodyPr/>
                    <a:lstStyle/>
                    <a:p>
                      <a:pPr algn="l" fontAlgn="t"/>
                      <a:endParaRPr lang="en-US" sz="1400" dirty="0">
                        <a:effectLst/>
                      </a:endParaRPr>
                    </a:p>
                  </a:txBody>
                  <a:tcPr marL="29944" marR="29944" marT="29944" marB="29944">
                    <a:lnL>
                      <a:noFill/>
                    </a:lnL>
                    <a:lnR>
                      <a:noFill/>
                    </a:lnR>
                    <a:lnT>
                      <a:noFill/>
                    </a:lnT>
                    <a:lnB>
                      <a:noFill/>
                    </a:lnB>
                    <a:solidFill>
                      <a:srgbClr val="FFFFFF"/>
                    </a:solidFill>
                  </a:tcPr>
                </a:tc>
                <a:extLst>
                  <a:ext uri="{0D108BD9-81ED-4DB2-BD59-A6C34878D82A}">
                    <a16:rowId xmlns:a16="http://schemas.microsoft.com/office/drawing/2014/main" val="426990789"/>
                  </a:ext>
                </a:extLst>
              </a:tr>
              <a:tr h="297435">
                <a:tc>
                  <a:txBody>
                    <a:bodyPr/>
                    <a:lstStyle/>
                    <a:p>
                      <a:pPr algn="l" fontAlgn="t"/>
                      <a:r>
                        <a:rPr lang="en-US" sz="1400" dirty="0">
                          <a:effectLst/>
                          <a:hlinkClick r:id="rId2"/>
                        </a:rPr>
                        <a:t>:active</a:t>
                      </a:r>
                      <a:endParaRPr lang="en-US" sz="1400" dirty="0">
                        <a:effectLst/>
                      </a:endParaRPr>
                    </a:p>
                  </a:txBody>
                  <a:tcPr marL="29944" marR="29944" marT="29944" marB="29944">
                    <a:lnL>
                      <a:noFill/>
                    </a:lnL>
                    <a:lnR>
                      <a:noFill/>
                    </a:lnR>
                    <a:lnT>
                      <a:noFill/>
                    </a:lnT>
                    <a:lnB>
                      <a:noFill/>
                    </a:lnB>
                    <a:solidFill>
                      <a:srgbClr val="F1F1F1"/>
                    </a:solidFill>
                  </a:tcPr>
                </a:tc>
                <a:tc>
                  <a:txBody>
                    <a:bodyPr/>
                    <a:lstStyle/>
                    <a:p>
                      <a:pPr algn="l" fontAlgn="t"/>
                      <a:r>
                        <a:rPr lang="en-US" sz="1400" dirty="0">
                          <a:effectLst/>
                        </a:rPr>
                        <a:t>a:active</a:t>
                      </a:r>
                    </a:p>
                  </a:txBody>
                  <a:tcPr marL="29944" marR="29944" marT="29944" marB="29944">
                    <a:lnL>
                      <a:noFill/>
                    </a:lnL>
                    <a:lnR>
                      <a:noFill/>
                    </a:lnR>
                    <a:lnT>
                      <a:noFill/>
                    </a:lnT>
                    <a:lnB>
                      <a:noFill/>
                    </a:lnB>
                    <a:solidFill>
                      <a:srgbClr val="F1F1F1"/>
                    </a:solidFill>
                  </a:tcPr>
                </a:tc>
                <a:tc>
                  <a:txBody>
                    <a:bodyPr/>
                    <a:lstStyle/>
                    <a:p>
                      <a:pPr algn="l" fontAlgn="t"/>
                      <a:r>
                        <a:rPr lang="en-US" sz="1400">
                          <a:effectLst/>
                        </a:rPr>
                        <a:t>Selects the active link</a:t>
                      </a:r>
                    </a:p>
                  </a:txBody>
                  <a:tcPr marL="29944" marR="29944" marT="29944" marB="29944">
                    <a:lnL>
                      <a:noFill/>
                    </a:lnL>
                    <a:lnR>
                      <a:noFill/>
                    </a:lnR>
                    <a:lnT>
                      <a:noFill/>
                    </a:lnT>
                    <a:lnB>
                      <a:noFill/>
                    </a:lnB>
                    <a:solidFill>
                      <a:srgbClr val="F1F1F1"/>
                    </a:solidFill>
                  </a:tcPr>
                </a:tc>
                <a:tc>
                  <a:txBody>
                    <a:bodyPr/>
                    <a:lstStyle/>
                    <a:p>
                      <a:pPr algn="l" fontAlgn="t"/>
                      <a:endParaRPr lang="uk-UA" sz="1400" dirty="0">
                        <a:effectLst/>
                      </a:endParaRPr>
                    </a:p>
                  </a:txBody>
                  <a:tcPr marL="29944" marR="29944" marT="29944" marB="29944">
                    <a:lnL>
                      <a:noFill/>
                    </a:lnL>
                    <a:lnR>
                      <a:noFill/>
                    </a:lnR>
                    <a:lnT>
                      <a:noFill/>
                    </a:lnT>
                    <a:lnB>
                      <a:noFill/>
                    </a:lnB>
                    <a:solidFill>
                      <a:srgbClr val="F1F1F1"/>
                    </a:solidFill>
                  </a:tcPr>
                </a:tc>
                <a:extLst>
                  <a:ext uri="{0D108BD9-81ED-4DB2-BD59-A6C34878D82A}">
                    <a16:rowId xmlns:a16="http://schemas.microsoft.com/office/drawing/2014/main" val="1053864750"/>
                  </a:ext>
                </a:extLst>
              </a:tr>
              <a:tr h="441620">
                <a:tc>
                  <a:txBody>
                    <a:bodyPr/>
                    <a:lstStyle/>
                    <a:p>
                      <a:pPr algn="l" fontAlgn="t"/>
                      <a:r>
                        <a:rPr lang="en-US" sz="1400">
                          <a:effectLst/>
                          <a:hlinkClick r:id="rId3"/>
                        </a:rPr>
                        <a:t>::after</a:t>
                      </a:r>
                      <a:endParaRPr lang="en-US" sz="1400">
                        <a:effectLst/>
                      </a:endParaRPr>
                    </a:p>
                  </a:txBody>
                  <a:tcPr marL="29944" marR="29944" marT="29944" marB="29944">
                    <a:lnL>
                      <a:noFill/>
                    </a:lnL>
                    <a:lnR>
                      <a:noFill/>
                    </a:lnR>
                    <a:lnT>
                      <a:noFill/>
                    </a:lnT>
                    <a:lnB>
                      <a:noFill/>
                    </a:lnB>
                    <a:solidFill>
                      <a:srgbClr val="FFFFFF"/>
                    </a:solidFill>
                  </a:tcPr>
                </a:tc>
                <a:tc>
                  <a:txBody>
                    <a:bodyPr/>
                    <a:lstStyle/>
                    <a:p>
                      <a:pPr algn="l" fontAlgn="t"/>
                      <a:r>
                        <a:rPr lang="en-US" sz="1400">
                          <a:effectLst/>
                        </a:rPr>
                        <a:t>p::after</a:t>
                      </a:r>
                    </a:p>
                  </a:txBody>
                  <a:tcPr marL="29944" marR="29944" marT="29944" marB="29944">
                    <a:lnL>
                      <a:noFill/>
                    </a:lnL>
                    <a:lnR>
                      <a:noFill/>
                    </a:lnR>
                    <a:lnT>
                      <a:noFill/>
                    </a:lnT>
                    <a:lnB>
                      <a:noFill/>
                    </a:lnB>
                    <a:solidFill>
                      <a:srgbClr val="FFFFFF"/>
                    </a:solidFill>
                  </a:tcPr>
                </a:tc>
                <a:tc>
                  <a:txBody>
                    <a:bodyPr/>
                    <a:lstStyle/>
                    <a:p>
                      <a:pPr algn="l" fontAlgn="t"/>
                      <a:r>
                        <a:rPr lang="en-US" sz="1400">
                          <a:effectLst/>
                        </a:rPr>
                        <a:t>Insert something after the content of each &lt;p&gt; element</a:t>
                      </a:r>
                    </a:p>
                  </a:txBody>
                  <a:tcPr marL="29944" marR="29944" marT="29944" marB="29944">
                    <a:lnL>
                      <a:noFill/>
                    </a:lnL>
                    <a:lnR>
                      <a:noFill/>
                    </a:lnR>
                    <a:lnT>
                      <a:noFill/>
                    </a:lnT>
                    <a:lnB>
                      <a:noFill/>
                    </a:lnB>
                    <a:solidFill>
                      <a:srgbClr val="FFFFFF"/>
                    </a:solidFill>
                  </a:tcPr>
                </a:tc>
                <a:tc>
                  <a:txBody>
                    <a:bodyPr/>
                    <a:lstStyle/>
                    <a:p>
                      <a:pPr algn="l" fontAlgn="t"/>
                      <a:endParaRPr lang="uk-UA" sz="1400" dirty="0">
                        <a:effectLst/>
                      </a:endParaRPr>
                    </a:p>
                  </a:txBody>
                  <a:tcPr marL="29944" marR="29944" marT="29944" marB="29944">
                    <a:lnL>
                      <a:noFill/>
                    </a:lnL>
                    <a:lnR>
                      <a:noFill/>
                    </a:lnR>
                    <a:lnT>
                      <a:noFill/>
                    </a:lnT>
                    <a:lnB>
                      <a:noFill/>
                    </a:lnB>
                    <a:solidFill>
                      <a:srgbClr val="FFFFFF"/>
                    </a:solidFill>
                  </a:tcPr>
                </a:tc>
                <a:extLst>
                  <a:ext uri="{0D108BD9-81ED-4DB2-BD59-A6C34878D82A}">
                    <a16:rowId xmlns:a16="http://schemas.microsoft.com/office/drawing/2014/main" val="2871789673"/>
                  </a:ext>
                </a:extLst>
              </a:tr>
              <a:tr h="441620">
                <a:tc>
                  <a:txBody>
                    <a:bodyPr/>
                    <a:lstStyle/>
                    <a:p>
                      <a:pPr algn="l" fontAlgn="t"/>
                      <a:r>
                        <a:rPr lang="en-US" sz="1400">
                          <a:effectLst/>
                          <a:hlinkClick r:id="rId4"/>
                        </a:rPr>
                        <a:t>::before</a:t>
                      </a:r>
                      <a:endParaRPr lang="en-US" sz="1400">
                        <a:effectLst/>
                      </a:endParaRPr>
                    </a:p>
                  </a:txBody>
                  <a:tcPr marL="29944" marR="29944" marT="29944" marB="29944">
                    <a:lnL>
                      <a:noFill/>
                    </a:lnL>
                    <a:lnR>
                      <a:noFill/>
                    </a:lnR>
                    <a:lnT>
                      <a:noFill/>
                    </a:lnT>
                    <a:lnB>
                      <a:noFill/>
                    </a:lnB>
                    <a:solidFill>
                      <a:srgbClr val="F1F1F1"/>
                    </a:solidFill>
                  </a:tcPr>
                </a:tc>
                <a:tc>
                  <a:txBody>
                    <a:bodyPr/>
                    <a:lstStyle/>
                    <a:p>
                      <a:pPr algn="l" fontAlgn="t"/>
                      <a:r>
                        <a:rPr lang="en-US" sz="1400">
                          <a:effectLst/>
                        </a:rPr>
                        <a:t>p::before</a:t>
                      </a:r>
                    </a:p>
                  </a:txBody>
                  <a:tcPr marL="29944" marR="29944" marT="29944" marB="29944">
                    <a:lnL>
                      <a:noFill/>
                    </a:lnL>
                    <a:lnR>
                      <a:noFill/>
                    </a:lnR>
                    <a:lnT>
                      <a:noFill/>
                    </a:lnT>
                    <a:lnB>
                      <a:noFill/>
                    </a:lnB>
                    <a:solidFill>
                      <a:srgbClr val="F1F1F1"/>
                    </a:solidFill>
                  </a:tcPr>
                </a:tc>
                <a:tc>
                  <a:txBody>
                    <a:bodyPr/>
                    <a:lstStyle/>
                    <a:p>
                      <a:pPr algn="l" fontAlgn="t"/>
                      <a:r>
                        <a:rPr lang="en-US" sz="1400">
                          <a:effectLst/>
                        </a:rPr>
                        <a:t>Insert something before the content of each &lt;p&gt; element</a:t>
                      </a:r>
                    </a:p>
                  </a:txBody>
                  <a:tcPr marL="29944" marR="29944" marT="29944" marB="29944">
                    <a:lnL>
                      <a:noFill/>
                    </a:lnL>
                    <a:lnR>
                      <a:noFill/>
                    </a:lnR>
                    <a:lnT>
                      <a:noFill/>
                    </a:lnT>
                    <a:lnB>
                      <a:noFill/>
                    </a:lnB>
                    <a:solidFill>
                      <a:srgbClr val="F1F1F1"/>
                    </a:solidFill>
                  </a:tcPr>
                </a:tc>
                <a:tc>
                  <a:txBody>
                    <a:bodyPr/>
                    <a:lstStyle/>
                    <a:p>
                      <a:pPr algn="l" fontAlgn="t"/>
                      <a:endParaRPr lang="uk-UA" sz="1400" dirty="0">
                        <a:effectLst/>
                      </a:endParaRPr>
                    </a:p>
                  </a:txBody>
                  <a:tcPr marL="29944" marR="29944" marT="29944" marB="29944">
                    <a:lnL>
                      <a:noFill/>
                    </a:lnL>
                    <a:lnR>
                      <a:noFill/>
                    </a:lnR>
                    <a:lnT>
                      <a:noFill/>
                    </a:lnT>
                    <a:lnB>
                      <a:noFill/>
                    </a:lnB>
                    <a:solidFill>
                      <a:srgbClr val="F1F1F1"/>
                    </a:solidFill>
                  </a:tcPr>
                </a:tc>
                <a:extLst>
                  <a:ext uri="{0D108BD9-81ED-4DB2-BD59-A6C34878D82A}">
                    <a16:rowId xmlns:a16="http://schemas.microsoft.com/office/drawing/2014/main" val="3993308588"/>
                  </a:ext>
                </a:extLst>
              </a:tr>
              <a:tr h="297435">
                <a:tc>
                  <a:txBody>
                    <a:bodyPr/>
                    <a:lstStyle/>
                    <a:p>
                      <a:pPr algn="l" fontAlgn="t"/>
                      <a:r>
                        <a:rPr lang="en-US" sz="1400">
                          <a:effectLst/>
                          <a:hlinkClick r:id="rId5"/>
                        </a:rPr>
                        <a:t>:checked</a:t>
                      </a:r>
                      <a:endParaRPr lang="en-US" sz="1400">
                        <a:effectLst/>
                      </a:endParaRPr>
                    </a:p>
                  </a:txBody>
                  <a:tcPr marL="29944" marR="29944" marT="29944" marB="29944">
                    <a:lnL>
                      <a:noFill/>
                    </a:lnL>
                    <a:lnR>
                      <a:noFill/>
                    </a:lnR>
                    <a:lnT>
                      <a:noFill/>
                    </a:lnT>
                    <a:lnB>
                      <a:noFill/>
                    </a:lnB>
                    <a:solidFill>
                      <a:srgbClr val="FFFFFF"/>
                    </a:solidFill>
                  </a:tcPr>
                </a:tc>
                <a:tc>
                  <a:txBody>
                    <a:bodyPr/>
                    <a:lstStyle/>
                    <a:p>
                      <a:pPr algn="l" fontAlgn="t"/>
                      <a:r>
                        <a:rPr lang="en-US" sz="1400">
                          <a:effectLst/>
                        </a:rPr>
                        <a:t>input:checked</a:t>
                      </a:r>
                    </a:p>
                  </a:txBody>
                  <a:tcPr marL="29944" marR="29944" marT="29944" marB="29944">
                    <a:lnL>
                      <a:noFill/>
                    </a:lnL>
                    <a:lnR>
                      <a:noFill/>
                    </a:lnR>
                    <a:lnT>
                      <a:noFill/>
                    </a:lnT>
                    <a:lnB>
                      <a:noFill/>
                    </a:lnB>
                    <a:solidFill>
                      <a:srgbClr val="FFFFFF"/>
                    </a:solidFill>
                  </a:tcPr>
                </a:tc>
                <a:tc>
                  <a:txBody>
                    <a:bodyPr/>
                    <a:lstStyle/>
                    <a:p>
                      <a:pPr algn="l" fontAlgn="t"/>
                      <a:r>
                        <a:rPr lang="en-US" sz="1400">
                          <a:effectLst/>
                        </a:rPr>
                        <a:t>Selects every checked &lt;input&gt; element</a:t>
                      </a:r>
                    </a:p>
                  </a:txBody>
                  <a:tcPr marL="29944" marR="29944" marT="29944" marB="29944">
                    <a:lnL>
                      <a:noFill/>
                    </a:lnL>
                    <a:lnR>
                      <a:noFill/>
                    </a:lnR>
                    <a:lnT>
                      <a:noFill/>
                    </a:lnT>
                    <a:lnB>
                      <a:noFill/>
                    </a:lnB>
                    <a:solidFill>
                      <a:srgbClr val="FFFFFF"/>
                    </a:solidFill>
                  </a:tcPr>
                </a:tc>
                <a:tc>
                  <a:txBody>
                    <a:bodyPr/>
                    <a:lstStyle/>
                    <a:p>
                      <a:pPr algn="l" fontAlgn="t"/>
                      <a:endParaRPr lang="uk-UA" sz="1400">
                        <a:effectLst/>
                      </a:endParaRPr>
                    </a:p>
                  </a:txBody>
                  <a:tcPr marL="29944" marR="29944" marT="29944" marB="29944">
                    <a:lnL>
                      <a:noFill/>
                    </a:lnL>
                    <a:lnR>
                      <a:noFill/>
                    </a:lnR>
                    <a:lnT>
                      <a:noFill/>
                    </a:lnT>
                    <a:lnB>
                      <a:noFill/>
                    </a:lnB>
                    <a:solidFill>
                      <a:srgbClr val="FFFFFF"/>
                    </a:solidFill>
                  </a:tcPr>
                </a:tc>
                <a:extLst>
                  <a:ext uri="{0D108BD9-81ED-4DB2-BD59-A6C34878D82A}">
                    <a16:rowId xmlns:a16="http://schemas.microsoft.com/office/drawing/2014/main" val="678470854"/>
                  </a:ext>
                </a:extLst>
              </a:tr>
              <a:tr h="297435">
                <a:tc>
                  <a:txBody>
                    <a:bodyPr/>
                    <a:lstStyle/>
                    <a:p>
                      <a:pPr algn="l" fontAlgn="t"/>
                      <a:r>
                        <a:rPr lang="en-US" sz="1400">
                          <a:effectLst/>
                          <a:hlinkClick r:id="rId6"/>
                        </a:rPr>
                        <a:t>:disabled</a:t>
                      </a:r>
                      <a:endParaRPr lang="en-US" sz="1400">
                        <a:effectLst/>
                      </a:endParaRPr>
                    </a:p>
                  </a:txBody>
                  <a:tcPr marL="29944" marR="29944" marT="29944" marB="29944">
                    <a:lnL>
                      <a:noFill/>
                    </a:lnL>
                    <a:lnR>
                      <a:noFill/>
                    </a:lnR>
                    <a:lnT>
                      <a:noFill/>
                    </a:lnT>
                    <a:lnB>
                      <a:noFill/>
                    </a:lnB>
                    <a:solidFill>
                      <a:srgbClr val="F1F1F1"/>
                    </a:solidFill>
                  </a:tcPr>
                </a:tc>
                <a:tc>
                  <a:txBody>
                    <a:bodyPr/>
                    <a:lstStyle/>
                    <a:p>
                      <a:pPr algn="l" fontAlgn="t"/>
                      <a:r>
                        <a:rPr lang="en-US" sz="1400">
                          <a:effectLst/>
                        </a:rPr>
                        <a:t>input:disabled</a:t>
                      </a:r>
                    </a:p>
                  </a:txBody>
                  <a:tcPr marL="29944" marR="29944" marT="29944" marB="29944">
                    <a:lnL>
                      <a:noFill/>
                    </a:lnL>
                    <a:lnR>
                      <a:noFill/>
                    </a:lnR>
                    <a:lnT>
                      <a:noFill/>
                    </a:lnT>
                    <a:lnB>
                      <a:noFill/>
                    </a:lnB>
                    <a:solidFill>
                      <a:srgbClr val="F1F1F1"/>
                    </a:solidFill>
                  </a:tcPr>
                </a:tc>
                <a:tc>
                  <a:txBody>
                    <a:bodyPr/>
                    <a:lstStyle/>
                    <a:p>
                      <a:pPr algn="l" fontAlgn="t"/>
                      <a:r>
                        <a:rPr lang="en-US" sz="1400">
                          <a:effectLst/>
                        </a:rPr>
                        <a:t>Selects every disabled &lt;input&gt; element</a:t>
                      </a:r>
                    </a:p>
                  </a:txBody>
                  <a:tcPr marL="29944" marR="29944" marT="29944" marB="29944">
                    <a:lnL>
                      <a:noFill/>
                    </a:lnL>
                    <a:lnR>
                      <a:noFill/>
                    </a:lnR>
                    <a:lnT>
                      <a:noFill/>
                    </a:lnT>
                    <a:lnB>
                      <a:noFill/>
                    </a:lnB>
                    <a:solidFill>
                      <a:srgbClr val="F1F1F1"/>
                    </a:solidFill>
                  </a:tcPr>
                </a:tc>
                <a:tc>
                  <a:txBody>
                    <a:bodyPr/>
                    <a:lstStyle/>
                    <a:p>
                      <a:pPr algn="l" fontAlgn="t"/>
                      <a:endParaRPr lang="uk-UA" sz="1400" dirty="0">
                        <a:effectLst/>
                      </a:endParaRPr>
                    </a:p>
                  </a:txBody>
                  <a:tcPr marL="29944" marR="29944" marT="29944" marB="29944">
                    <a:lnL>
                      <a:noFill/>
                    </a:lnL>
                    <a:lnR>
                      <a:noFill/>
                    </a:lnR>
                    <a:lnT>
                      <a:noFill/>
                    </a:lnT>
                    <a:lnB>
                      <a:noFill/>
                    </a:lnB>
                    <a:solidFill>
                      <a:srgbClr val="F1F1F1"/>
                    </a:solidFill>
                  </a:tcPr>
                </a:tc>
                <a:extLst>
                  <a:ext uri="{0D108BD9-81ED-4DB2-BD59-A6C34878D82A}">
                    <a16:rowId xmlns:a16="http://schemas.microsoft.com/office/drawing/2014/main" val="3232702041"/>
                  </a:ext>
                </a:extLst>
              </a:tr>
              <a:tr h="441620">
                <a:tc>
                  <a:txBody>
                    <a:bodyPr/>
                    <a:lstStyle/>
                    <a:p>
                      <a:pPr algn="l" fontAlgn="t"/>
                      <a:r>
                        <a:rPr lang="en-US" sz="1400">
                          <a:effectLst/>
                          <a:hlinkClick r:id="rId7"/>
                        </a:rPr>
                        <a:t>:empty</a:t>
                      </a:r>
                      <a:endParaRPr lang="en-US" sz="1400">
                        <a:effectLst/>
                      </a:endParaRPr>
                    </a:p>
                  </a:txBody>
                  <a:tcPr marL="29944" marR="29944" marT="29944" marB="29944">
                    <a:lnL>
                      <a:noFill/>
                    </a:lnL>
                    <a:lnR>
                      <a:noFill/>
                    </a:lnR>
                    <a:lnT>
                      <a:noFill/>
                    </a:lnT>
                    <a:lnB>
                      <a:noFill/>
                    </a:lnB>
                    <a:solidFill>
                      <a:srgbClr val="FFFFFF"/>
                    </a:solidFill>
                  </a:tcPr>
                </a:tc>
                <a:tc>
                  <a:txBody>
                    <a:bodyPr/>
                    <a:lstStyle/>
                    <a:p>
                      <a:pPr algn="l" fontAlgn="t"/>
                      <a:r>
                        <a:rPr lang="en-US" sz="1400">
                          <a:effectLst/>
                        </a:rPr>
                        <a:t>p:empty</a:t>
                      </a:r>
                    </a:p>
                  </a:txBody>
                  <a:tcPr marL="29944" marR="29944" marT="29944" marB="29944">
                    <a:lnL>
                      <a:noFill/>
                    </a:lnL>
                    <a:lnR>
                      <a:noFill/>
                    </a:lnR>
                    <a:lnT>
                      <a:noFill/>
                    </a:lnT>
                    <a:lnB>
                      <a:noFill/>
                    </a:lnB>
                    <a:solidFill>
                      <a:srgbClr val="FFFFFF"/>
                    </a:solidFill>
                  </a:tcPr>
                </a:tc>
                <a:tc>
                  <a:txBody>
                    <a:bodyPr/>
                    <a:lstStyle/>
                    <a:p>
                      <a:pPr algn="l" fontAlgn="t"/>
                      <a:r>
                        <a:rPr lang="en-US" sz="1400">
                          <a:effectLst/>
                        </a:rPr>
                        <a:t>Selects every &lt;p&gt; element that has no children (including text nodes)</a:t>
                      </a:r>
                    </a:p>
                  </a:txBody>
                  <a:tcPr marL="29944" marR="29944" marT="29944" marB="29944">
                    <a:lnL>
                      <a:noFill/>
                    </a:lnL>
                    <a:lnR>
                      <a:noFill/>
                    </a:lnR>
                    <a:lnT>
                      <a:noFill/>
                    </a:lnT>
                    <a:lnB>
                      <a:noFill/>
                    </a:lnB>
                    <a:solidFill>
                      <a:srgbClr val="FFFFFF"/>
                    </a:solidFill>
                  </a:tcPr>
                </a:tc>
                <a:tc>
                  <a:txBody>
                    <a:bodyPr/>
                    <a:lstStyle/>
                    <a:p>
                      <a:pPr algn="l" fontAlgn="t"/>
                      <a:endParaRPr lang="uk-UA" sz="1400" dirty="0">
                        <a:effectLst/>
                      </a:endParaRPr>
                    </a:p>
                  </a:txBody>
                  <a:tcPr marL="29944" marR="29944" marT="29944" marB="29944">
                    <a:lnL>
                      <a:noFill/>
                    </a:lnL>
                    <a:lnR>
                      <a:noFill/>
                    </a:lnR>
                    <a:lnT>
                      <a:noFill/>
                    </a:lnT>
                    <a:lnB>
                      <a:noFill/>
                    </a:lnB>
                    <a:solidFill>
                      <a:srgbClr val="FFFFFF"/>
                    </a:solidFill>
                  </a:tcPr>
                </a:tc>
                <a:extLst>
                  <a:ext uri="{0D108BD9-81ED-4DB2-BD59-A6C34878D82A}">
                    <a16:rowId xmlns:a16="http://schemas.microsoft.com/office/drawing/2014/main" val="2928914201"/>
                  </a:ext>
                </a:extLst>
              </a:tr>
              <a:tr h="297435">
                <a:tc>
                  <a:txBody>
                    <a:bodyPr/>
                    <a:lstStyle/>
                    <a:p>
                      <a:pPr algn="l" fontAlgn="t"/>
                      <a:r>
                        <a:rPr lang="en-US" sz="1400">
                          <a:effectLst/>
                          <a:hlinkClick r:id="rId8"/>
                        </a:rPr>
                        <a:t>:enabled</a:t>
                      </a:r>
                      <a:endParaRPr lang="en-US" sz="1400">
                        <a:effectLst/>
                      </a:endParaRPr>
                    </a:p>
                  </a:txBody>
                  <a:tcPr marL="29944" marR="29944" marT="29944" marB="29944">
                    <a:lnL>
                      <a:noFill/>
                    </a:lnL>
                    <a:lnR>
                      <a:noFill/>
                    </a:lnR>
                    <a:lnT>
                      <a:noFill/>
                    </a:lnT>
                    <a:lnB>
                      <a:noFill/>
                    </a:lnB>
                    <a:solidFill>
                      <a:srgbClr val="F1F1F1"/>
                    </a:solidFill>
                  </a:tcPr>
                </a:tc>
                <a:tc>
                  <a:txBody>
                    <a:bodyPr/>
                    <a:lstStyle/>
                    <a:p>
                      <a:pPr algn="l" fontAlgn="t"/>
                      <a:r>
                        <a:rPr lang="en-US" sz="1400">
                          <a:effectLst/>
                        </a:rPr>
                        <a:t>input:enabled</a:t>
                      </a:r>
                    </a:p>
                  </a:txBody>
                  <a:tcPr marL="29944" marR="29944" marT="29944" marB="29944">
                    <a:lnL>
                      <a:noFill/>
                    </a:lnL>
                    <a:lnR>
                      <a:noFill/>
                    </a:lnR>
                    <a:lnT>
                      <a:noFill/>
                    </a:lnT>
                    <a:lnB>
                      <a:noFill/>
                    </a:lnB>
                    <a:solidFill>
                      <a:srgbClr val="F1F1F1"/>
                    </a:solidFill>
                  </a:tcPr>
                </a:tc>
                <a:tc>
                  <a:txBody>
                    <a:bodyPr/>
                    <a:lstStyle/>
                    <a:p>
                      <a:pPr algn="l" fontAlgn="t"/>
                      <a:r>
                        <a:rPr lang="en-US" sz="1400" dirty="0">
                          <a:effectLst/>
                        </a:rPr>
                        <a:t>Selects every enabled &lt;input&gt; element</a:t>
                      </a:r>
                    </a:p>
                  </a:txBody>
                  <a:tcPr marL="29944" marR="29944" marT="29944" marB="29944">
                    <a:lnL>
                      <a:noFill/>
                    </a:lnL>
                    <a:lnR>
                      <a:noFill/>
                    </a:lnR>
                    <a:lnT>
                      <a:noFill/>
                    </a:lnT>
                    <a:lnB>
                      <a:noFill/>
                    </a:lnB>
                    <a:solidFill>
                      <a:srgbClr val="F1F1F1"/>
                    </a:solidFill>
                  </a:tcPr>
                </a:tc>
                <a:tc>
                  <a:txBody>
                    <a:bodyPr/>
                    <a:lstStyle/>
                    <a:p>
                      <a:pPr algn="l" fontAlgn="t"/>
                      <a:endParaRPr lang="uk-UA" sz="1400" dirty="0">
                        <a:effectLst/>
                      </a:endParaRPr>
                    </a:p>
                  </a:txBody>
                  <a:tcPr marL="29944" marR="29944" marT="29944" marB="29944">
                    <a:lnL>
                      <a:noFill/>
                    </a:lnL>
                    <a:lnR>
                      <a:noFill/>
                    </a:lnR>
                    <a:lnT>
                      <a:noFill/>
                    </a:lnT>
                    <a:lnB>
                      <a:noFill/>
                    </a:lnB>
                    <a:solidFill>
                      <a:srgbClr val="F1F1F1"/>
                    </a:solidFill>
                  </a:tcPr>
                </a:tc>
                <a:extLst>
                  <a:ext uri="{0D108BD9-81ED-4DB2-BD59-A6C34878D82A}">
                    <a16:rowId xmlns:a16="http://schemas.microsoft.com/office/drawing/2014/main" val="11444255"/>
                  </a:ext>
                </a:extLst>
              </a:tr>
              <a:tr h="441620">
                <a:tc>
                  <a:txBody>
                    <a:bodyPr/>
                    <a:lstStyle/>
                    <a:p>
                      <a:pPr algn="l" fontAlgn="t"/>
                      <a:r>
                        <a:rPr lang="en-US" sz="1400">
                          <a:effectLst/>
                          <a:hlinkClick r:id="rId9"/>
                        </a:rPr>
                        <a:t>:first-child</a:t>
                      </a:r>
                      <a:endParaRPr lang="en-US" sz="1400">
                        <a:effectLst/>
                      </a:endParaRPr>
                    </a:p>
                  </a:txBody>
                  <a:tcPr marL="29944" marR="29944" marT="29944" marB="29944">
                    <a:lnL>
                      <a:noFill/>
                    </a:lnL>
                    <a:lnR>
                      <a:noFill/>
                    </a:lnR>
                    <a:lnT>
                      <a:noFill/>
                    </a:lnT>
                    <a:lnB>
                      <a:noFill/>
                    </a:lnB>
                    <a:solidFill>
                      <a:srgbClr val="FFFFFF"/>
                    </a:solidFill>
                  </a:tcPr>
                </a:tc>
                <a:tc>
                  <a:txBody>
                    <a:bodyPr/>
                    <a:lstStyle/>
                    <a:p>
                      <a:pPr algn="l" fontAlgn="t"/>
                      <a:r>
                        <a:rPr lang="en-US" sz="1400">
                          <a:effectLst/>
                        </a:rPr>
                        <a:t>p:first-child</a:t>
                      </a:r>
                    </a:p>
                  </a:txBody>
                  <a:tcPr marL="29944" marR="29944" marT="29944" marB="29944">
                    <a:lnL>
                      <a:noFill/>
                    </a:lnL>
                    <a:lnR>
                      <a:noFill/>
                    </a:lnR>
                    <a:lnT>
                      <a:noFill/>
                    </a:lnT>
                    <a:lnB>
                      <a:noFill/>
                    </a:lnB>
                    <a:solidFill>
                      <a:srgbClr val="FFFFFF"/>
                    </a:solidFill>
                  </a:tcPr>
                </a:tc>
                <a:tc>
                  <a:txBody>
                    <a:bodyPr/>
                    <a:lstStyle/>
                    <a:p>
                      <a:pPr algn="l" fontAlgn="t"/>
                      <a:r>
                        <a:rPr lang="en-US" sz="1400" dirty="0">
                          <a:effectLst/>
                        </a:rPr>
                        <a:t>Selects every &lt;p&gt; element that is the first child of its parent</a:t>
                      </a:r>
                    </a:p>
                  </a:txBody>
                  <a:tcPr marL="29944" marR="29944" marT="29944" marB="29944">
                    <a:lnL>
                      <a:noFill/>
                    </a:lnL>
                    <a:lnR>
                      <a:noFill/>
                    </a:lnR>
                    <a:lnT>
                      <a:noFill/>
                    </a:lnT>
                    <a:lnB>
                      <a:noFill/>
                    </a:lnB>
                    <a:solidFill>
                      <a:srgbClr val="FFFFFF"/>
                    </a:solidFill>
                  </a:tcPr>
                </a:tc>
                <a:tc>
                  <a:txBody>
                    <a:bodyPr/>
                    <a:lstStyle/>
                    <a:p>
                      <a:pPr algn="l" fontAlgn="t"/>
                      <a:endParaRPr lang="uk-UA" sz="1400">
                        <a:effectLst/>
                      </a:endParaRPr>
                    </a:p>
                  </a:txBody>
                  <a:tcPr marL="29944" marR="29944" marT="29944" marB="29944">
                    <a:lnL>
                      <a:noFill/>
                    </a:lnL>
                    <a:lnR>
                      <a:noFill/>
                    </a:lnR>
                    <a:lnT>
                      <a:noFill/>
                    </a:lnT>
                    <a:lnB>
                      <a:noFill/>
                    </a:lnB>
                    <a:solidFill>
                      <a:srgbClr val="FFFFFF"/>
                    </a:solidFill>
                  </a:tcPr>
                </a:tc>
                <a:extLst>
                  <a:ext uri="{0D108BD9-81ED-4DB2-BD59-A6C34878D82A}">
                    <a16:rowId xmlns:a16="http://schemas.microsoft.com/office/drawing/2014/main" val="3115903417"/>
                  </a:ext>
                </a:extLst>
              </a:tr>
              <a:tr h="441620">
                <a:tc>
                  <a:txBody>
                    <a:bodyPr/>
                    <a:lstStyle/>
                    <a:p>
                      <a:pPr algn="l" fontAlgn="t"/>
                      <a:r>
                        <a:rPr lang="en-US" sz="1400">
                          <a:effectLst/>
                          <a:hlinkClick r:id="rId10"/>
                        </a:rPr>
                        <a:t>::first-letter</a:t>
                      </a:r>
                      <a:endParaRPr lang="en-US" sz="1400">
                        <a:effectLst/>
                      </a:endParaRPr>
                    </a:p>
                  </a:txBody>
                  <a:tcPr marL="29944" marR="29944" marT="29944" marB="29944">
                    <a:lnL>
                      <a:noFill/>
                    </a:lnL>
                    <a:lnR>
                      <a:noFill/>
                    </a:lnR>
                    <a:lnT>
                      <a:noFill/>
                    </a:lnT>
                    <a:lnB>
                      <a:noFill/>
                    </a:lnB>
                    <a:solidFill>
                      <a:srgbClr val="F1F1F1"/>
                    </a:solidFill>
                  </a:tcPr>
                </a:tc>
                <a:tc>
                  <a:txBody>
                    <a:bodyPr/>
                    <a:lstStyle/>
                    <a:p>
                      <a:pPr algn="l" fontAlgn="t"/>
                      <a:r>
                        <a:rPr lang="en-US" sz="1400">
                          <a:effectLst/>
                        </a:rPr>
                        <a:t>p::first-letter</a:t>
                      </a:r>
                    </a:p>
                  </a:txBody>
                  <a:tcPr marL="29944" marR="29944" marT="29944" marB="29944">
                    <a:lnL>
                      <a:noFill/>
                    </a:lnL>
                    <a:lnR>
                      <a:noFill/>
                    </a:lnR>
                    <a:lnT>
                      <a:noFill/>
                    </a:lnT>
                    <a:lnB>
                      <a:noFill/>
                    </a:lnB>
                    <a:solidFill>
                      <a:srgbClr val="F1F1F1"/>
                    </a:solidFill>
                  </a:tcPr>
                </a:tc>
                <a:tc>
                  <a:txBody>
                    <a:bodyPr/>
                    <a:lstStyle/>
                    <a:p>
                      <a:pPr algn="l" fontAlgn="t"/>
                      <a:r>
                        <a:rPr lang="en-US" sz="1400">
                          <a:effectLst/>
                        </a:rPr>
                        <a:t>Selects the first letter of every &lt;p&gt; element</a:t>
                      </a:r>
                    </a:p>
                  </a:txBody>
                  <a:tcPr marL="29944" marR="29944" marT="29944" marB="29944">
                    <a:lnL>
                      <a:noFill/>
                    </a:lnL>
                    <a:lnR>
                      <a:noFill/>
                    </a:lnR>
                    <a:lnT>
                      <a:noFill/>
                    </a:lnT>
                    <a:lnB>
                      <a:noFill/>
                    </a:lnB>
                    <a:solidFill>
                      <a:srgbClr val="F1F1F1"/>
                    </a:solidFill>
                  </a:tcPr>
                </a:tc>
                <a:tc>
                  <a:txBody>
                    <a:bodyPr/>
                    <a:lstStyle/>
                    <a:p>
                      <a:pPr algn="l" fontAlgn="t"/>
                      <a:endParaRPr lang="uk-UA" sz="1400">
                        <a:effectLst/>
                      </a:endParaRPr>
                    </a:p>
                  </a:txBody>
                  <a:tcPr marL="29944" marR="29944" marT="29944" marB="29944">
                    <a:lnL>
                      <a:noFill/>
                    </a:lnL>
                    <a:lnR>
                      <a:noFill/>
                    </a:lnR>
                    <a:lnT>
                      <a:noFill/>
                    </a:lnT>
                    <a:lnB>
                      <a:noFill/>
                    </a:lnB>
                    <a:solidFill>
                      <a:srgbClr val="F1F1F1"/>
                    </a:solidFill>
                  </a:tcPr>
                </a:tc>
                <a:extLst>
                  <a:ext uri="{0D108BD9-81ED-4DB2-BD59-A6C34878D82A}">
                    <a16:rowId xmlns:a16="http://schemas.microsoft.com/office/drawing/2014/main" val="1674972546"/>
                  </a:ext>
                </a:extLst>
              </a:tr>
              <a:tr h="297435">
                <a:tc>
                  <a:txBody>
                    <a:bodyPr/>
                    <a:lstStyle/>
                    <a:p>
                      <a:pPr algn="l" fontAlgn="t"/>
                      <a:r>
                        <a:rPr lang="en-US" sz="1400">
                          <a:effectLst/>
                          <a:hlinkClick r:id="rId11"/>
                        </a:rPr>
                        <a:t>::first-line</a:t>
                      </a:r>
                      <a:endParaRPr lang="en-US" sz="1400">
                        <a:effectLst/>
                      </a:endParaRPr>
                    </a:p>
                  </a:txBody>
                  <a:tcPr marL="29944" marR="29944" marT="29944" marB="29944">
                    <a:lnL>
                      <a:noFill/>
                    </a:lnL>
                    <a:lnR>
                      <a:noFill/>
                    </a:lnR>
                    <a:lnT>
                      <a:noFill/>
                    </a:lnT>
                    <a:lnB>
                      <a:noFill/>
                    </a:lnB>
                    <a:solidFill>
                      <a:srgbClr val="FFFFFF"/>
                    </a:solidFill>
                  </a:tcPr>
                </a:tc>
                <a:tc>
                  <a:txBody>
                    <a:bodyPr/>
                    <a:lstStyle/>
                    <a:p>
                      <a:pPr algn="l" fontAlgn="t"/>
                      <a:r>
                        <a:rPr lang="en-US" sz="1400">
                          <a:effectLst/>
                        </a:rPr>
                        <a:t>p::first-line</a:t>
                      </a:r>
                    </a:p>
                  </a:txBody>
                  <a:tcPr marL="29944" marR="29944" marT="29944" marB="29944">
                    <a:lnL>
                      <a:noFill/>
                    </a:lnL>
                    <a:lnR>
                      <a:noFill/>
                    </a:lnR>
                    <a:lnT>
                      <a:noFill/>
                    </a:lnT>
                    <a:lnB>
                      <a:noFill/>
                    </a:lnB>
                    <a:solidFill>
                      <a:srgbClr val="FFFFFF"/>
                    </a:solidFill>
                  </a:tcPr>
                </a:tc>
                <a:tc>
                  <a:txBody>
                    <a:bodyPr/>
                    <a:lstStyle/>
                    <a:p>
                      <a:pPr algn="l" fontAlgn="t"/>
                      <a:r>
                        <a:rPr lang="en-US" sz="1400" dirty="0">
                          <a:effectLst/>
                        </a:rPr>
                        <a:t>Selects the first line of every &lt;p&gt; element</a:t>
                      </a:r>
                    </a:p>
                  </a:txBody>
                  <a:tcPr marL="29944" marR="29944" marT="29944" marB="29944">
                    <a:lnL>
                      <a:noFill/>
                    </a:lnL>
                    <a:lnR>
                      <a:noFill/>
                    </a:lnR>
                    <a:lnT>
                      <a:noFill/>
                    </a:lnT>
                    <a:lnB>
                      <a:noFill/>
                    </a:lnB>
                    <a:solidFill>
                      <a:srgbClr val="FFFFFF"/>
                    </a:solidFill>
                  </a:tcPr>
                </a:tc>
                <a:tc>
                  <a:txBody>
                    <a:bodyPr/>
                    <a:lstStyle/>
                    <a:p>
                      <a:pPr algn="l" fontAlgn="t"/>
                      <a:endParaRPr lang="uk-UA" sz="1400" dirty="0">
                        <a:effectLst/>
                      </a:endParaRPr>
                    </a:p>
                  </a:txBody>
                  <a:tcPr marL="29944" marR="29944" marT="29944" marB="29944">
                    <a:lnL>
                      <a:noFill/>
                    </a:lnL>
                    <a:lnR>
                      <a:noFill/>
                    </a:lnR>
                    <a:lnT>
                      <a:noFill/>
                    </a:lnT>
                    <a:lnB>
                      <a:noFill/>
                    </a:lnB>
                    <a:solidFill>
                      <a:srgbClr val="FFFFFF"/>
                    </a:solidFill>
                  </a:tcPr>
                </a:tc>
                <a:extLst>
                  <a:ext uri="{0D108BD9-81ED-4DB2-BD59-A6C34878D82A}">
                    <a16:rowId xmlns:a16="http://schemas.microsoft.com/office/drawing/2014/main" val="1363829912"/>
                  </a:ext>
                </a:extLst>
              </a:tr>
              <a:tr h="441620">
                <a:tc>
                  <a:txBody>
                    <a:bodyPr/>
                    <a:lstStyle/>
                    <a:p>
                      <a:pPr algn="l" fontAlgn="t"/>
                      <a:r>
                        <a:rPr lang="en-US" sz="1400" dirty="0">
                          <a:effectLst/>
                          <a:hlinkClick r:id="rId12"/>
                        </a:rPr>
                        <a:t>:first-of-type</a:t>
                      </a:r>
                      <a:endParaRPr lang="en-US" sz="1400" dirty="0">
                        <a:effectLst/>
                      </a:endParaRPr>
                    </a:p>
                  </a:txBody>
                  <a:tcPr marL="29944" marR="29944" marT="29944" marB="29944">
                    <a:lnL>
                      <a:noFill/>
                    </a:lnL>
                    <a:lnR>
                      <a:noFill/>
                    </a:lnR>
                    <a:lnT>
                      <a:noFill/>
                    </a:lnT>
                    <a:lnB>
                      <a:noFill/>
                    </a:lnB>
                    <a:solidFill>
                      <a:srgbClr val="F1F1F1"/>
                    </a:solidFill>
                  </a:tcPr>
                </a:tc>
                <a:tc>
                  <a:txBody>
                    <a:bodyPr/>
                    <a:lstStyle/>
                    <a:p>
                      <a:pPr algn="l" fontAlgn="t"/>
                      <a:r>
                        <a:rPr lang="en-US" sz="1400">
                          <a:effectLst/>
                        </a:rPr>
                        <a:t>p:first-of-type</a:t>
                      </a:r>
                    </a:p>
                  </a:txBody>
                  <a:tcPr marL="29944" marR="29944" marT="29944" marB="29944">
                    <a:lnL>
                      <a:noFill/>
                    </a:lnL>
                    <a:lnR>
                      <a:noFill/>
                    </a:lnR>
                    <a:lnT>
                      <a:noFill/>
                    </a:lnT>
                    <a:lnB>
                      <a:noFill/>
                    </a:lnB>
                    <a:solidFill>
                      <a:srgbClr val="F1F1F1"/>
                    </a:solidFill>
                  </a:tcPr>
                </a:tc>
                <a:tc>
                  <a:txBody>
                    <a:bodyPr/>
                    <a:lstStyle/>
                    <a:p>
                      <a:pPr algn="l" fontAlgn="t"/>
                      <a:r>
                        <a:rPr lang="en-US" sz="1400">
                          <a:effectLst/>
                        </a:rPr>
                        <a:t>Selects every &lt;p&gt; element that is the first &lt;p&gt; element of its parent</a:t>
                      </a:r>
                    </a:p>
                  </a:txBody>
                  <a:tcPr marL="29944" marR="29944" marT="29944" marB="29944">
                    <a:lnL>
                      <a:noFill/>
                    </a:lnL>
                    <a:lnR>
                      <a:noFill/>
                    </a:lnR>
                    <a:lnT>
                      <a:noFill/>
                    </a:lnT>
                    <a:lnB>
                      <a:noFill/>
                    </a:lnB>
                    <a:solidFill>
                      <a:srgbClr val="F1F1F1"/>
                    </a:solidFill>
                  </a:tcPr>
                </a:tc>
                <a:tc>
                  <a:txBody>
                    <a:bodyPr/>
                    <a:lstStyle/>
                    <a:p>
                      <a:pPr algn="l" fontAlgn="t"/>
                      <a:endParaRPr lang="uk-UA" sz="1400">
                        <a:effectLst/>
                      </a:endParaRPr>
                    </a:p>
                  </a:txBody>
                  <a:tcPr marL="29944" marR="29944" marT="29944" marB="29944">
                    <a:lnL>
                      <a:noFill/>
                    </a:lnL>
                    <a:lnR>
                      <a:noFill/>
                    </a:lnR>
                    <a:lnT>
                      <a:noFill/>
                    </a:lnT>
                    <a:lnB>
                      <a:noFill/>
                    </a:lnB>
                    <a:solidFill>
                      <a:srgbClr val="F1F1F1"/>
                    </a:solidFill>
                  </a:tcPr>
                </a:tc>
                <a:extLst>
                  <a:ext uri="{0D108BD9-81ED-4DB2-BD59-A6C34878D82A}">
                    <a16:rowId xmlns:a16="http://schemas.microsoft.com/office/drawing/2014/main" val="808696448"/>
                  </a:ext>
                </a:extLst>
              </a:tr>
              <a:tr h="297435">
                <a:tc>
                  <a:txBody>
                    <a:bodyPr/>
                    <a:lstStyle/>
                    <a:p>
                      <a:pPr algn="l" fontAlgn="t"/>
                      <a:r>
                        <a:rPr lang="en-US" sz="1400" dirty="0">
                          <a:effectLst/>
                          <a:hlinkClick r:id="rId13"/>
                        </a:rPr>
                        <a:t>:focus</a:t>
                      </a:r>
                      <a:endParaRPr lang="en-US" sz="1400" dirty="0">
                        <a:effectLst/>
                      </a:endParaRPr>
                    </a:p>
                  </a:txBody>
                  <a:tcPr marL="29944" marR="29944" marT="29944" marB="29944">
                    <a:lnL>
                      <a:noFill/>
                    </a:lnL>
                    <a:lnR>
                      <a:noFill/>
                    </a:lnR>
                    <a:lnT>
                      <a:noFill/>
                    </a:lnT>
                    <a:lnB>
                      <a:noFill/>
                    </a:lnB>
                    <a:solidFill>
                      <a:srgbClr val="FFFFFF"/>
                    </a:solidFill>
                  </a:tcPr>
                </a:tc>
                <a:tc>
                  <a:txBody>
                    <a:bodyPr/>
                    <a:lstStyle/>
                    <a:p>
                      <a:pPr algn="l" fontAlgn="t"/>
                      <a:r>
                        <a:rPr lang="en-US" sz="1400" dirty="0" err="1">
                          <a:effectLst/>
                        </a:rPr>
                        <a:t>input:focus</a:t>
                      </a:r>
                      <a:endParaRPr lang="en-US" sz="1400" dirty="0">
                        <a:effectLst/>
                      </a:endParaRPr>
                    </a:p>
                  </a:txBody>
                  <a:tcPr marL="29944" marR="29944" marT="29944" marB="29944">
                    <a:lnL>
                      <a:noFill/>
                    </a:lnL>
                    <a:lnR>
                      <a:noFill/>
                    </a:lnR>
                    <a:lnT>
                      <a:noFill/>
                    </a:lnT>
                    <a:lnB>
                      <a:noFill/>
                    </a:lnB>
                    <a:solidFill>
                      <a:srgbClr val="FFFFFF"/>
                    </a:solidFill>
                  </a:tcPr>
                </a:tc>
                <a:tc>
                  <a:txBody>
                    <a:bodyPr/>
                    <a:lstStyle/>
                    <a:p>
                      <a:pPr algn="l" fontAlgn="t"/>
                      <a:r>
                        <a:rPr lang="en-US" sz="1400" dirty="0">
                          <a:effectLst/>
                        </a:rPr>
                        <a:t>Selects the input element which has focus</a:t>
                      </a:r>
                    </a:p>
                  </a:txBody>
                  <a:tcPr marL="29944" marR="29944" marT="29944" marB="29944">
                    <a:lnL>
                      <a:noFill/>
                    </a:lnL>
                    <a:lnR>
                      <a:noFill/>
                    </a:lnR>
                    <a:lnT>
                      <a:noFill/>
                    </a:lnT>
                    <a:lnB>
                      <a:noFill/>
                    </a:lnB>
                    <a:solidFill>
                      <a:srgbClr val="FFFFFF"/>
                    </a:solidFill>
                  </a:tcPr>
                </a:tc>
                <a:tc>
                  <a:txBody>
                    <a:bodyPr/>
                    <a:lstStyle/>
                    <a:p>
                      <a:pPr algn="l" fontAlgn="t"/>
                      <a:endParaRPr lang="uk-UA" sz="1400">
                        <a:effectLst/>
                      </a:endParaRPr>
                    </a:p>
                  </a:txBody>
                  <a:tcPr marL="29944" marR="29944" marT="29944" marB="29944">
                    <a:lnL>
                      <a:noFill/>
                    </a:lnL>
                    <a:lnR>
                      <a:noFill/>
                    </a:lnR>
                    <a:lnT>
                      <a:noFill/>
                    </a:lnT>
                    <a:lnB>
                      <a:noFill/>
                    </a:lnB>
                    <a:solidFill>
                      <a:srgbClr val="FFFFFF"/>
                    </a:solidFill>
                  </a:tcPr>
                </a:tc>
                <a:extLst>
                  <a:ext uri="{0D108BD9-81ED-4DB2-BD59-A6C34878D82A}">
                    <a16:rowId xmlns:a16="http://schemas.microsoft.com/office/drawing/2014/main" val="658953964"/>
                  </a:ext>
                </a:extLst>
              </a:tr>
              <a:tr h="297435">
                <a:tc>
                  <a:txBody>
                    <a:bodyPr/>
                    <a:lstStyle/>
                    <a:p>
                      <a:pPr algn="l" fontAlgn="t"/>
                      <a:r>
                        <a:rPr lang="en-US" sz="1400">
                          <a:effectLst/>
                          <a:hlinkClick r:id="rId14"/>
                        </a:rPr>
                        <a:t>:hover</a:t>
                      </a:r>
                      <a:endParaRPr lang="en-US" sz="1400">
                        <a:effectLst/>
                      </a:endParaRPr>
                    </a:p>
                  </a:txBody>
                  <a:tcPr marL="29944" marR="29944" marT="29944" marB="29944">
                    <a:lnL>
                      <a:noFill/>
                    </a:lnL>
                    <a:lnR>
                      <a:noFill/>
                    </a:lnR>
                    <a:lnT>
                      <a:noFill/>
                    </a:lnT>
                    <a:lnB>
                      <a:noFill/>
                    </a:lnB>
                    <a:solidFill>
                      <a:srgbClr val="F1F1F1"/>
                    </a:solidFill>
                  </a:tcPr>
                </a:tc>
                <a:tc>
                  <a:txBody>
                    <a:bodyPr/>
                    <a:lstStyle/>
                    <a:p>
                      <a:pPr algn="l" fontAlgn="t"/>
                      <a:r>
                        <a:rPr lang="en-US" sz="1400">
                          <a:effectLst/>
                        </a:rPr>
                        <a:t>a:hover</a:t>
                      </a:r>
                    </a:p>
                  </a:txBody>
                  <a:tcPr marL="29944" marR="29944" marT="29944" marB="29944">
                    <a:lnL>
                      <a:noFill/>
                    </a:lnL>
                    <a:lnR>
                      <a:noFill/>
                    </a:lnR>
                    <a:lnT>
                      <a:noFill/>
                    </a:lnT>
                    <a:lnB>
                      <a:noFill/>
                    </a:lnB>
                    <a:solidFill>
                      <a:srgbClr val="F1F1F1"/>
                    </a:solidFill>
                  </a:tcPr>
                </a:tc>
                <a:tc>
                  <a:txBody>
                    <a:bodyPr/>
                    <a:lstStyle/>
                    <a:p>
                      <a:pPr algn="l" fontAlgn="t"/>
                      <a:r>
                        <a:rPr lang="en-US" sz="1400" dirty="0">
                          <a:effectLst/>
                        </a:rPr>
                        <a:t>Selects links on mouse over</a:t>
                      </a:r>
                    </a:p>
                  </a:txBody>
                  <a:tcPr marL="29944" marR="29944" marT="29944" marB="29944">
                    <a:lnL>
                      <a:noFill/>
                    </a:lnL>
                    <a:lnR>
                      <a:noFill/>
                    </a:lnR>
                    <a:lnT>
                      <a:noFill/>
                    </a:lnT>
                    <a:lnB>
                      <a:noFill/>
                    </a:lnB>
                    <a:solidFill>
                      <a:srgbClr val="F1F1F1"/>
                    </a:solidFill>
                  </a:tcPr>
                </a:tc>
                <a:tc>
                  <a:txBody>
                    <a:bodyPr/>
                    <a:lstStyle/>
                    <a:p>
                      <a:pPr algn="l" fontAlgn="t"/>
                      <a:endParaRPr lang="uk-UA" sz="1400" dirty="0">
                        <a:effectLst/>
                      </a:endParaRPr>
                    </a:p>
                  </a:txBody>
                  <a:tcPr marL="29944" marR="29944" marT="29944" marB="29944">
                    <a:lnL>
                      <a:noFill/>
                    </a:lnL>
                    <a:lnR>
                      <a:noFill/>
                    </a:lnR>
                    <a:lnT>
                      <a:noFill/>
                    </a:lnT>
                    <a:lnB>
                      <a:noFill/>
                    </a:lnB>
                    <a:solidFill>
                      <a:srgbClr val="F1F1F1"/>
                    </a:solidFill>
                  </a:tcPr>
                </a:tc>
                <a:extLst>
                  <a:ext uri="{0D108BD9-81ED-4DB2-BD59-A6C34878D82A}">
                    <a16:rowId xmlns:a16="http://schemas.microsoft.com/office/drawing/2014/main" val="1921188293"/>
                  </a:ext>
                </a:extLst>
              </a:tr>
            </a:tbl>
          </a:graphicData>
        </a:graphic>
      </p:graphicFrame>
      <p:sp>
        <p:nvSpPr>
          <p:cNvPr id="6" name="Content Placeholder 2"/>
          <p:cNvSpPr>
            <a:spLocks noGrp="1"/>
          </p:cNvSpPr>
          <p:nvPr>
            <p:ph idx="1"/>
          </p:nvPr>
        </p:nvSpPr>
        <p:spPr>
          <a:xfrm>
            <a:off x="429883" y="6011082"/>
            <a:ext cx="8229600" cy="334965"/>
          </a:xfrm>
        </p:spPr>
        <p:txBody>
          <a:bodyPr>
            <a:noAutofit/>
          </a:bodyPr>
          <a:lstStyle/>
          <a:p>
            <a:pPr marL="0" indent="0">
              <a:buNone/>
            </a:pPr>
            <a:r>
              <a:rPr lang="en-US" sz="1600" dirty="0"/>
              <a:t>Details: </a:t>
            </a:r>
            <a:r>
              <a:rPr lang="en-US" sz="1600" dirty="0">
                <a:hlinkClick r:id="rId15"/>
              </a:rPr>
              <a:t>http://www.w3.org/TR/css3-selectors/</a:t>
            </a:r>
            <a:r>
              <a:rPr lang="en-US" sz="1600" dirty="0"/>
              <a:t> </a:t>
            </a:r>
          </a:p>
        </p:txBody>
      </p:sp>
    </p:spTree>
    <p:extLst>
      <p:ext uri="{BB962C8B-B14F-4D97-AF65-F5344CB8AC3E}">
        <p14:creationId xmlns:p14="http://schemas.microsoft.com/office/powerpoint/2010/main" val="610321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Specificity</a:t>
            </a:r>
            <a:endParaRPr lang="uk-UA" dirty="0"/>
          </a:p>
        </p:txBody>
      </p:sp>
      <p:sp>
        <p:nvSpPr>
          <p:cNvPr id="5" name="Slide Number Placeholder 4"/>
          <p:cNvSpPr>
            <a:spLocks noGrp="1"/>
          </p:cNvSpPr>
          <p:nvPr>
            <p:ph type="sldNum" sz="quarter" idx="12"/>
          </p:nvPr>
        </p:nvSpPr>
        <p:spPr/>
        <p:txBody>
          <a:bodyPr/>
          <a:lstStyle/>
          <a:p>
            <a:pPr>
              <a:defRPr/>
            </a:pPr>
            <a:fld id="{D6DD5EB2-3C35-4F4B-BF3E-340B87E494CC}" type="slidenum">
              <a:rPr lang="en-US" smtClean="0">
                <a:solidFill>
                  <a:srgbClr val="000000"/>
                </a:solidFill>
              </a:rPr>
              <a:pPr>
                <a:defRPr/>
              </a:pPr>
              <a:t>14</a:t>
            </a:fld>
            <a:endParaRPr lang="en-US" dirty="0">
              <a:solidFill>
                <a:srgbClr val="000000"/>
              </a:solidFill>
            </a:endParaRPr>
          </a:p>
        </p:txBody>
      </p:sp>
      <p:sp>
        <p:nvSpPr>
          <p:cNvPr id="7" name="Content Placeholder 6"/>
          <p:cNvSpPr>
            <a:spLocks noGrp="1"/>
          </p:cNvSpPr>
          <p:nvPr>
            <p:ph idx="1"/>
          </p:nvPr>
        </p:nvSpPr>
        <p:spPr>
          <a:xfrm>
            <a:off x="230400" y="1066800"/>
            <a:ext cx="8229600" cy="2011363"/>
          </a:xfrm>
        </p:spPr>
        <p:txBody>
          <a:bodyPr>
            <a:noAutofit/>
          </a:bodyPr>
          <a:lstStyle/>
          <a:p>
            <a:r>
              <a:rPr lang="en-US" sz="2000" dirty="0"/>
              <a:t>Specificity is the means by which a browser decides which CSS property values are the most relevant to an element and therefore will be applied. Specificity is only based on the matching rules which are composed of </a:t>
            </a:r>
            <a:r>
              <a:rPr lang="en-US" sz="2000" dirty="0" err="1"/>
              <a:t>css</a:t>
            </a:r>
            <a:r>
              <a:rPr lang="en-US" sz="2000" dirty="0"/>
              <a:t> selectors of different sorts.</a:t>
            </a:r>
          </a:p>
          <a:p>
            <a:r>
              <a:rPr lang="en-US" sz="2000" dirty="0"/>
              <a:t>The specificity is a weight that is applied to a given CSS declaration based on the count of each selector type. In the case of specificity equality, the latest declaration found in the CSS is applied to the element.</a:t>
            </a:r>
          </a:p>
          <a:p>
            <a:r>
              <a:rPr lang="en-US" sz="2000" dirty="0"/>
              <a:t>Details: </a:t>
            </a:r>
            <a:r>
              <a:rPr lang="en-US" sz="2000" dirty="0">
                <a:hlinkClick r:id="rId2"/>
              </a:rPr>
              <a:t>https://css-tricks.com/specifics-on-css-specificity/</a:t>
            </a:r>
            <a:r>
              <a:rPr lang="en-US" sz="2000" dirty="0"/>
              <a:t> </a:t>
            </a:r>
            <a:br>
              <a:rPr lang="en-US" sz="2000" dirty="0"/>
            </a:br>
            <a:endParaRPr lang="uk-UA" sz="2000" dirty="0"/>
          </a:p>
        </p:txBody>
      </p:sp>
      <p:pic>
        <p:nvPicPr>
          <p:cNvPr id="8" name="Picture 7"/>
          <p:cNvPicPr>
            <a:picLocks noChangeAspect="1"/>
          </p:cNvPicPr>
          <p:nvPr/>
        </p:nvPicPr>
        <p:blipFill>
          <a:blip r:embed="rId3"/>
          <a:stretch>
            <a:fillRect/>
          </a:stretch>
        </p:blipFill>
        <p:spPr>
          <a:xfrm>
            <a:off x="609600" y="4191000"/>
            <a:ext cx="3657600" cy="1871330"/>
          </a:xfrm>
          <a:prstGeom prst="rect">
            <a:avLst/>
          </a:prstGeom>
        </p:spPr>
      </p:pic>
    </p:spTree>
    <p:extLst>
      <p:ext uri="{BB962C8B-B14F-4D97-AF65-F5344CB8AC3E}">
        <p14:creationId xmlns:p14="http://schemas.microsoft.com/office/powerpoint/2010/main" val="780386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!important exception</a:t>
            </a:r>
            <a:endParaRPr lang="uk-UA" dirty="0"/>
          </a:p>
        </p:txBody>
      </p:sp>
      <p:sp>
        <p:nvSpPr>
          <p:cNvPr id="3" name="Content Placeholder 2"/>
          <p:cNvSpPr>
            <a:spLocks noGrp="1"/>
          </p:cNvSpPr>
          <p:nvPr>
            <p:ph idx="1"/>
          </p:nvPr>
        </p:nvSpPr>
        <p:spPr/>
        <p:txBody>
          <a:bodyPr>
            <a:normAutofit fontScale="92500" lnSpcReduction="10000"/>
          </a:bodyPr>
          <a:lstStyle/>
          <a:p>
            <a:r>
              <a:rPr lang="en-US" dirty="0"/>
              <a:t>When an </a:t>
            </a:r>
            <a:r>
              <a:rPr lang="en-US" b="1" dirty="0"/>
              <a:t>!important </a:t>
            </a:r>
            <a:r>
              <a:rPr lang="en-US" dirty="0"/>
              <a:t>rule is used on a style declaration, this declaration overrides any other declaration made in the CSS, wherever it is in the declaration list. </a:t>
            </a:r>
          </a:p>
          <a:p>
            <a:r>
              <a:rPr lang="en-US" dirty="0"/>
              <a:t>Although, </a:t>
            </a:r>
            <a:r>
              <a:rPr lang="en-US" b="1" dirty="0"/>
              <a:t>!important </a:t>
            </a:r>
            <a:r>
              <a:rPr lang="en-US" dirty="0"/>
              <a:t>has nothing to do with specificity. </a:t>
            </a:r>
          </a:p>
          <a:p>
            <a:r>
              <a:rPr lang="en-US" dirty="0"/>
              <a:t>Using </a:t>
            </a:r>
            <a:r>
              <a:rPr lang="en-US" b="1" dirty="0"/>
              <a:t>!important </a:t>
            </a:r>
            <a:r>
              <a:rPr lang="en-US" dirty="0"/>
              <a:t>is </a:t>
            </a:r>
            <a:r>
              <a:rPr lang="en-US" i="1" dirty="0"/>
              <a:t>bad practice </a:t>
            </a:r>
            <a:r>
              <a:rPr lang="en-US" dirty="0"/>
              <a:t>and should be avoided because it makes debugging more difficult by breaking the natural cascading in your stylesheets.</a:t>
            </a:r>
            <a:endParaRPr lang="uk-UA" dirty="0"/>
          </a:p>
        </p:txBody>
      </p:sp>
      <p:sp>
        <p:nvSpPr>
          <p:cNvPr id="5" name="Slide Number Placeholder 4"/>
          <p:cNvSpPr>
            <a:spLocks noGrp="1"/>
          </p:cNvSpPr>
          <p:nvPr>
            <p:ph type="sldNum" sz="quarter" idx="12"/>
          </p:nvPr>
        </p:nvSpPr>
        <p:spPr/>
        <p:txBody>
          <a:bodyPr/>
          <a:lstStyle/>
          <a:p>
            <a:pPr>
              <a:defRPr/>
            </a:pPr>
            <a:fld id="{D6DD5EB2-3C35-4F4B-BF3E-340B87E494CC}" type="slidenum">
              <a:rPr lang="en-US" smtClean="0">
                <a:solidFill>
                  <a:srgbClr val="000000"/>
                </a:solidFill>
              </a:rPr>
              <a:pPr>
                <a:defRPr/>
              </a:pPr>
              <a:t>15</a:t>
            </a:fld>
            <a:endParaRPr lang="en-US" dirty="0">
              <a:solidFill>
                <a:srgbClr val="000000"/>
              </a:solidFill>
            </a:endParaRPr>
          </a:p>
        </p:txBody>
      </p:sp>
    </p:spTree>
    <p:extLst>
      <p:ext uri="{BB962C8B-B14F-4D97-AF65-F5344CB8AC3E}">
        <p14:creationId xmlns:p14="http://schemas.microsoft.com/office/powerpoint/2010/main" val="3711592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uk-UA"/>
          </a:p>
        </p:txBody>
      </p:sp>
      <p:sp>
        <p:nvSpPr>
          <p:cNvPr id="3" name="Content Placeholder 2"/>
          <p:cNvSpPr>
            <a:spLocks noGrp="1"/>
          </p:cNvSpPr>
          <p:nvPr>
            <p:ph idx="1"/>
          </p:nvPr>
        </p:nvSpPr>
        <p:spPr/>
        <p:txBody>
          <a:bodyPr/>
          <a:lstStyle/>
          <a:p>
            <a:endParaRPr lang="uk-UA"/>
          </a:p>
        </p:txBody>
      </p:sp>
      <p:sp>
        <p:nvSpPr>
          <p:cNvPr id="5" name="Slide Number Placeholder 4"/>
          <p:cNvSpPr>
            <a:spLocks noGrp="1"/>
          </p:cNvSpPr>
          <p:nvPr>
            <p:ph type="sldNum" sz="quarter" idx="12"/>
          </p:nvPr>
        </p:nvSpPr>
        <p:spPr/>
        <p:txBody>
          <a:bodyPr/>
          <a:lstStyle/>
          <a:p>
            <a:pPr>
              <a:defRPr/>
            </a:pPr>
            <a:fld id="{D6DD5EB2-3C35-4F4B-BF3E-340B87E494CC}" type="slidenum">
              <a:rPr lang="en-US" smtClean="0">
                <a:solidFill>
                  <a:srgbClr val="000000"/>
                </a:solidFill>
              </a:rPr>
              <a:pPr>
                <a:defRPr/>
              </a:pPr>
              <a:t>16</a:t>
            </a:fld>
            <a:endParaRPr lang="en-US" dirty="0">
              <a:solidFill>
                <a:srgbClr val="000000"/>
              </a:solidFill>
            </a:endParaRPr>
          </a:p>
        </p:txBody>
      </p:sp>
      <p:pic>
        <p:nvPicPr>
          <p:cNvPr id="6" name="Picture 5"/>
          <p:cNvPicPr>
            <a:picLocks noChangeAspect="1"/>
          </p:cNvPicPr>
          <p:nvPr/>
        </p:nvPicPr>
        <p:blipFill>
          <a:blip r:embed="rId2"/>
          <a:stretch>
            <a:fillRect/>
          </a:stretch>
        </p:blipFill>
        <p:spPr>
          <a:xfrm>
            <a:off x="1585449" y="0"/>
            <a:ext cx="5519502" cy="6858000"/>
          </a:xfrm>
          <a:prstGeom prst="rect">
            <a:avLst/>
          </a:prstGeom>
        </p:spPr>
      </p:pic>
    </p:spTree>
    <p:extLst>
      <p:ext uri="{BB962C8B-B14F-4D97-AF65-F5344CB8AC3E}">
        <p14:creationId xmlns:p14="http://schemas.microsoft.com/office/powerpoint/2010/main" val="641867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Specificity Calculator</a:t>
            </a:r>
            <a:endParaRPr lang="uk-UA" dirty="0"/>
          </a:p>
        </p:txBody>
      </p:sp>
      <p:sp>
        <p:nvSpPr>
          <p:cNvPr id="3" name="Content Placeholder 2"/>
          <p:cNvSpPr>
            <a:spLocks noGrp="1"/>
          </p:cNvSpPr>
          <p:nvPr>
            <p:ph idx="1"/>
          </p:nvPr>
        </p:nvSpPr>
        <p:spPr>
          <a:xfrm>
            <a:off x="2895600" y="6042818"/>
            <a:ext cx="3124200" cy="334963"/>
          </a:xfrm>
        </p:spPr>
        <p:txBody>
          <a:bodyPr>
            <a:normAutofit fontScale="92500" lnSpcReduction="10000"/>
          </a:bodyPr>
          <a:lstStyle/>
          <a:p>
            <a:pPr marL="0" indent="0">
              <a:buNone/>
            </a:pPr>
            <a:r>
              <a:rPr lang="en-US" sz="1800" dirty="0">
                <a:hlinkClick r:id="rId2"/>
              </a:rPr>
              <a:t>http://specificity.keegan.st/</a:t>
            </a:r>
            <a:r>
              <a:rPr lang="en-US" sz="1800" dirty="0"/>
              <a:t> </a:t>
            </a:r>
            <a:endParaRPr lang="uk-UA" sz="1800" dirty="0"/>
          </a:p>
        </p:txBody>
      </p:sp>
      <p:sp>
        <p:nvSpPr>
          <p:cNvPr id="5" name="Slide Number Placeholder 4"/>
          <p:cNvSpPr>
            <a:spLocks noGrp="1"/>
          </p:cNvSpPr>
          <p:nvPr>
            <p:ph type="sldNum" sz="quarter" idx="12"/>
          </p:nvPr>
        </p:nvSpPr>
        <p:spPr/>
        <p:txBody>
          <a:bodyPr/>
          <a:lstStyle/>
          <a:p>
            <a:pPr>
              <a:defRPr/>
            </a:pPr>
            <a:fld id="{D6DD5EB2-3C35-4F4B-BF3E-340B87E494CC}" type="slidenum">
              <a:rPr lang="en-US" smtClean="0">
                <a:solidFill>
                  <a:srgbClr val="000000"/>
                </a:solidFill>
              </a:rPr>
              <a:pPr>
                <a:defRPr/>
              </a:pPr>
              <a:t>17</a:t>
            </a:fld>
            <a:endParaRPr lang="en-US" dirty="0">
              <a:solidFill>
                <a:srgbClr val="000000"/>
              </a:solidFill>
            </a:endParaRPr>
          </a:p>
        </p:txBody>
      </p:sp>
      <p:pic>
        <p:nvPicPr>
          <p:cNvPr id="6" name="Picture 5"/>
          <p:cNvPicPr>
            <a:picLocks noChangeAspect="1"/>
          </p:cNvPicPr>
          <p:nvPr/>
        </p:nvPicPr>
        <p:blipFill>
          <a:blip r:embed="rId3"/>
          <a:stretch>
            <a:fillRect/>
          </a:stretch>
        </p:blipFill>
        <p:spPr>
          <a:xfrm>
            <a:off x="1932897" y="1220788"/>
            <a:ext cx="5268003" cy="4752975"/>
          </a:xfrm>
          <a:prstGeom prst="rect">
            <a:avLst/>
          </a:prstGeom>
        </p:spPr>
      </p:pic>
    </p:spTree>
    <p:extLst>
      <p:ext uri="{BB962C8B-B14F-4D97-AF65-F5344CB8AC3E}">
        <p14:creationId xmlns:p14="http://schemas.microsoft.com/office/powerpoint/2010/main" val="950269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0"/>
          </p:nvPr>
        </p:nvSpPr>
        <p:spPr/>
        <p:txBody>
          <a:bodyPr/>
          <a:lstStyle/>
          <a:p>
            <a:endParaRPr lang="uk-UA" dirty="0"/>
          </a:p>
        </p:txBody>
      </p:sp>
      <p:sp>
        <p:nvSpPr>
          <p:cNvPr id="8" name="Заголовок 7"/>
          <p:cNvSpPr>
            <a:spLocks noGrp="1"/>
          </p:cNvSpPr>
          <p:nvPr>
            <p:ph type="title"/>
          </p:nvPr>
        </p:nvSpPr>
        <p:spPr/>
        <p:txBody>
          <a:bodyPr/>
          <a:lstStyle/>
          <a:p>
            <a:r>
              <a:rPr lang="en-US" dirty="0"/>
              <a:t>Practice Task: Pass CSS Game</a:t>
            </a:r>
            <a:endParaRPr lang="uk-UA" dirty="0"/>
          </a:p>
        </p:txBody>
      </p:sp>
      <p:sp>
        <p:nvSpPr>
          <p:cNvPr id="3" name="Rectangle 2"/>
          <p:cNvSpPr/>
          <p:nvPr/>
        </p:nvSpPr>
        <p:spPr>
          <a:xfrm>
            <a:off x="3087801" y="5716077"/>
            <a:ext cx="2719975" cy="369332"/>
          </a:xfrm>
          <a:prstGeom prst="rect">
            <a:avLst/>
          </a:prstGeom>
        </p:spPr>
        <p:txBody>
          <a:bodyPr wrap="none">
            <a:spAutoFit/>
          </a:bodyPr>
          <a:lstStyle/>
          <a:p>
            <a:r>
              <a:rPr lang="uk-UA" dirty="0"/>
              <a:t>http://flukeout.github.io/</a:t>
            </a:r>
          </a:p>
        </p:txBody>
      </p:sp>
      <p:pic>
        <p:nvPicPr>
          <p:cNvPr id="5" name="Picture 4"/>
          <p:cNvPicPr>
            <a:picLocks noChangeAspect="1"/>
          </p:cNvPicPr>
          <p:nvPr/>
        </p:nvPicPr>
        <p:blipFill>
          <a:blip r:embed="rId2"/>
          <a:stretch>
            <a:fillRect/>
          </a:stretch>
        </p:blipFill>
        <p:spPr>
          <a:xfrm>
            <a:off x="457016" y="1300707"/>
            <a:ext cx="8251285" cy="4348157"/>
          </a:xfrm>
          <a:prstGeom prst="rect">
            <a:avLst/>
          </a:prstGeom>
        </p:spPr>
      </p:pic>
    </p:spTree>
    <p:extLst>
      <p:ext uri="{BB962C8B-B14F-4D97-AF65-F5344CB8AC3E}">
        <p14:creationId xmlns:p14="http://schemas.microsoft.com/office/powerpoint/2010/main" val="3725668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 Basics</a:t>
            </a:r>
          </a:p>
        </p:txBody>
      </p:sp>
      <p:sp>
        <p:nvSpPr>
          <p:cNvPr id="3" name="Content Placeholder 2"/>
          <p:cNvSpPr>
            <a:spLocks noGrp="1"/>
          </p:cNvSpPr>
          <p:nvPr>
            <p:ph idx="1"/>
          </p:nvPr>
        </p:nvSpPr>
        <p:spPr/>
        <p:txBody>
          <a:bodyPr>
            <a:normAutofit lnSpcReduction="10000"/>
          </a:bodyPr>
          <a:lstStyle/>
          <a:p>
            <a:r>
              <a:rPr lang="en-US" dirty="0"/>
              <a:t>A </a:t>
            </a:r>
            <a:r>
              <a:rPr lang="en-US" b="1" i="1" dirty="0"/>
              <a:t>font </a:t>
            </a:r>
            <a:r>
              <a:rPr lang="en-US" dirty="0"/>
              <a:t>is a set of characters of a particular size and style.</a:t>
            </a:r>
          </a:p>
          <a:p>
            <a:r>
              <a:rPr lang="en-US" dirty="0"/>
              <a:t>Examples:</a:t>
            </a:r>
          </a:p>
          <a:p>
            <a:pPr lvl="1"/>
            <a:r>
              <a:rPr lang="en-US" dirty="0">
                <a:latin typeface="Times New Roman" pitchFamily="18" charset="0"/>
                <a:cs typeface="Times New Roman" pitchFamily="18" charset="0"/>
              </a:rPr>
              <a:t>Times New Roman</a:t>
            </a:r>
          </a:p>
          <a:p>
            <a:pPr lvl="1"/>
            <a:r>
              <a:rPr lang="en-US" dirty="0">
                <a:latin typeface="Eras Bold ITC" pitchFamily="34" charset="0"/>
                <a:cs typeface="Times New Roman" pitchFamily="18" charset="0"/>
              </a:rPr>
              <a:t>Eras Bold ITC</a:t>
            </a:r>
          </a:p>
          <a:p>
            <a:pPr lvl="1"/>
            <a:r>
              <a:rPr lang="en-US" dirty="0">
                <a:latin typeface="Myriad Web Pro" pitchFamily="34" charset="0"/>
                <a:cs typeface="Times New Roman" pitchFamily="18" charset="0"/>
              </a:rPr>
              <a:t>Myriad Web Pro</a:t>
            </a:r>
          </a:p>
          <a:p>
            <a:r>
              <a:rPr lang="en-US" dirty="0">
                <a:latin typeface="Courier New" pitchFamily="49" charset="0"/>
                <a:cs typeface="Courier New" pitchFamily="49" charset="0"/>
              </a:rPr>
              <a:t>Monospace</a:t>
            </a:r>
            <a:r>
              <a:rPr lang="en-US" b="1" i="1" dirty="0"/>
              <a:t> </a:t>
            </a:r>
            <a:r>
              <a:rPr lang="en-US" dirty="0"/>
              <a:t>is often used for technical material such as formulas, numbers, codes, and so on.</a:t>
            </a:r>
          </a:p>
        </p:txBody>
      </p:sp>
    </p:spTree>
    <p:extLst>
      <p:ext uri="{BB962C8B-B14F-4D97-AF65-F5344CB8AC3E}">
        <p14:creationId xmlns:p14="http://schemas.microsoft.com/office/powerpoint/2010/main" val="29341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sz="2000" dirty="0"/>
              <a:t>Presentation versus content</a:t>
            </a:r>
          </a:p>
          <a:p>
            <a:r>
              <a:rPr lang="en-US" sz="2000" dirty="0"/>
              <a:t>CSS basics</a:t>
            </a:r>
          </a:p>
          <a:p>
            <a:pPr lvl="1"/>
            <a:r>
              <a:rPr lang="en-US" sz="1800" dirty="0"/>
              <a:t>The link between HTML and CSS</a:t>
            </a:r>
          </a:p>
          <a:p>
            <a:pPr lvl="1"/>
            <a:r>
              <a:rPr lang="en-US" sz="1800" dirty="0"/>
              <a:t>CSS selector and declaration</a:t>
            </a:r>
          </a:p>
          <a:p>
            <a:pPr lvl="1"/>
            <a:r>
              <a:rPr lang="en-US" sz="1800" dirty="0"/>
              <a:t>Fonts and font families</a:t>
            </a:r>
          </a:p>
          <a:p>
            <a:pPr lvl="1"/>
            <a:r>
              <a:rPr lang="en-US" sz="1800" dirty="0"/>
              <a:t>Web-safe fonts and @font-face rule</a:t>
            </a:r>
          </a:p>
          <a:p>
            <a:r>
              <a:rPr lang="en-US" sz="2000" dirty="0"/>
              <a:t>Inline flow and block flow</a:t>
            </a:r>
          </a:p>
          <a:p>
            <a:r>
              <a:rPr lang="en-US" sz="2000" dirty="0"/>
              <a:t>Float and absolute positioning</a:t>
            </a:r>
          </a:p>
          <a:p>
            <a:r>
              <a:rPr lang="en-US" sz="2000" dirty="0"/>
              <a:t>Overflow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Serif and Sans Serif Fonts</a:t>
            </a:r>
          </a:p>
        </p:txBody>
      </p:sp>
      <p:sp>
        <p:nvSpPr>
          <p:cNvPr id="4" name="Rounded Rectangle 3"/>
          <p:cNvSpPr/>
          <p:nvPr/>
        </p:nvSpPr>
        <p:spPr>
          <a:xfrm>
            <a:off x="4610100" y="3276600"/>
            <a:ext cx="2514600" cy="762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t>d    p    t</a:t>
            </a:r>
          </a:p>
        </p:txBody>
      </p:sp>
      <p:sp>
        <p:nvSpPr>
          <p:cNvPr id="5" name="TextBox 3"/>
          <p:cNvSpPr txBox="1">
            <a:spLocks noChangeArrowheads="1"/>
          </p:cNvSpPr>
          <p:nvPr/>
        </p:nvSpPr>
        <p:spPr bwMode="auto">
          <a:xfrm>
            <a:off x="2362200" y="266223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dirty="0">
                <a:latin typeface="Times New Roman" pitchFamily="18" charset="0"/>
                <a:cs typeface="Times New Roman" pitchFamily="18" charset="0"/>
              </a:rPr>
              <a:t>Serif</a:t>
            </a:r>
          </a:p>
        </p:txBody>
      </p:sp>
      <p:sp>
        <p:nvSpPr>
          <p:cNvPr id="6" name="TextBox 6"/>
          <p:cNvSpPr txBox="1">
            <a:spLocks noChangeArrowheads="1"/>
          </p:cNvSpPr>
          <p:nvPr/>
        </p:nvSpPr>
        <p:spPr bwMode="auto">
          <a:xfrm>
            <a:off x="5105400" y="2662238"/>
            <a:ext cx="190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dirty="0"/>
              <a:t>Sans serif</a:t>
            </a:r>
          </a:p>
        </p:txBody>
      </p:sp>
      <p:sp>
        <p:nvSpPr>
          <p:cNvPr id="7" name="Rounded Rectangle 6"/>
          <p:cNvSpPr/>
          <p:nvPr/>
        </p:nvSpPr>
        <p:spPr>
          <a:xfrm>
            <a:off x="1562100" y="3276600"/>
            <a:ext cx="2514600" cy="762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latin typeface="Times New Roman" pitchFamily="18" charset="0"/>
                <a:cs typeface="Times New Roman" pitchFamily="18" charset="0"/>
              </a:rPr>
              <a:t>d    p    t</a:t>
            </a:r>
          </a:p>
        </p:txBody>
      </p:sp>
    </p:spTree>
    <p:extLst>
      <p:ext uri="{BB962C8B-B14F-4D97-AF65-F5344CB8AC3E}">
        <p14:creationId xmlns:p14="http://schemas.microsoft.com/office/powerpoint/2010/main" val="2898386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 Families</a:t>
            </a:r>
          </a:p>
        </p:txBody>
      </p:sp>
      <p:sp>
        <p:nvSpPr>
          <p:cNvPr id="3" name="Content Placeholder 2"/>
          <p:cNvSpPr>
            <a:spLocks noGrp="1"/>
          </p:cNvSpPr>
          <p:nvPr>
            <p:ph idx="1"/>
          </p:nvPr>
        </p:nvSpPr>
        <p:spPr/>
        <p:txBody>
          <a:bodyPr>
            <a:normAutofit lnSpcReduction="10000"/>
          </a:bodyPr>
          <a:lstStyle/>
          <a:p>
            <a:r>
              <a:rPr lang="en-US" dirty="0"/>
              <a:t>The primary way to specify fonts in a CSS file is to use the </a:t>
            </a:r>
            <a:r>
              <a:rPr lang="en-US" sz="2800" dirty="0">
                <a:latin typeface="Courier New" pitchFamily="49" charset="0"/>
                <a:cs typeface="Courier New" pitchFamily="49" charset="0"/>
              </a:rPr>
              <a:t>font-family</a:t>
            </a:r>
            <a:r>
              <a:rPr lang="en-US" dirty="0"/>
              <a:t> property.</a:t>
            </a:r>
          </a:p>
          <a:p>
            <a:r>
              <a:rPr lang="en-US" dirty="0"/>
              <a:t>The property can declare a specific font, like Garamond or Arial, or a family that includes many different fonts, such as “serif.”</a:t>
            </a:r>
          </a:p>
          <a:p>
            <a:r>
              <a:rPr lang="en-US" dirty="0"/>
              <a:t>Examples:</a:t>
            </a:r>
          </a:p>
          <a:p>
            <a:pPr lvl="1"/>
            <a:r>
              <a:rPr lang="en-US" sz="2800" dirty="0">
                <a:latin typeface="Courier New" pitchFamily="49" charset="0"/>
                <a:ea typeface="+mn-ea"/>
                <a:cs typeface="Courier New" pitchFamily="49" charset="0"/>
              </a:rPr>
              <a:t>font-family: Arial</a:t>
            </a:r>
          </a:p>
          <a:p>
            <a:pPr lvl="1"/>
            <a:r>
              <a:rPr lang="en-US" sz="2800" dirty="0">
                <a:latin typeface="Courier New" pitchFamily="49" charset="0"/>
                <a:ea typeface="+mn-ea"/>
                <a:cs typeface="Courier New" pitchFamily="49" charset="0"/>
              </a:rPr>
              <a:t>font-family: serif</a:t>
            </a:r>
          </a:p>
          <a:p>
            <a:endParaRPr lang="en-US" dirty="0"/>
          </a:p>
        </p:txBody>
      </p:sp>
    </p:spTree>
    <p:extLst>
      <p:ext uri="{BB962C8B-B14F-4D97-AF65-F5344CB8AC3E}">
        <p14:creationId xmlns:p14="http://schemas.microsoft.com/office/powerpoint/2010/main" val="1815977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Web-safe Fonts</a:t>
            </a:r>
          </a:p>
        </p:txBody>
      </p:sp>
      <p:sp>
        <p:nvSpPr>
          <p:cNvPr id="3" name="Content Placeholder 2"/>
          <p:cNvSpPr>
            <a:spLocks noGrp="1"/>
          </p:cNvSpPr>
          <p:nvPr>
            <p:ph idx="1"/>
          </p:nvPr>
        </p:nvSpPr>
        <p:spPr/>
        <p:txBody>
          <a:bodyPr/>
          <a:lstStyle/>
          <a:p>
            <a:r>
              <a:rPr lang="en-US" dirty="0"/>
              <a:t>Fonts most likely installed on a Web page visitor’s system</a:t>
            </a:r>
          </a:p>
          <a:p>
            <a:r>
              <a:rPr lang="en-US" dirty="0"/>
              <a:t>List of Web-safe fonts is relatively short and doesn’t offer much variety</a:t>
            </a:r>
          </a:p>
        </p:txBody>
      </p:sp>
    </p:spTree>
    <p:extLst>
      <p:ext uri="{BB962C8B-B14F-4D97-AF65-F5344CB8AC3E}">
        <p14:creationId xmlns:p14="http://schemas.microsoft.com/office/powerpoint/2010/main" val="2658275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@font-face</a:t>
            </a:r>
            <a:r>
              <a:rPr lang="en-US" dirty="0"/>
              <a:t> Rule</a:t>
            </a:r>
          </a:p>
        </p:txBody>
      </p:sp>
      <p:sp>
        <p:nvSpPr>
          <p:cNvPr id="3" name="Content Placeholder 2"/>
          <p:cNvSpPr>
            <a:spLocks noGrp="1"/>
          </p:cNvSpPr>
          <p:nvPr>
            <p:ph idx="1"/>
          </p:nvPr>
        </p:nvSpPr>
        <p:spPr/>
        <p:txBody>
          <a:bodyPr>
            <a:normAutofit fontScale="92500"/>
          </a:bodyPr>
          <a:lstStyle/>
          <a:p>
            <a:r>
              <a:rPr lang="en-US" sz="2600" dirty="0"/>
              <a:t>CSS3 rule that enables developers to use any font they choose</a:t>
            </a:r>
          </a:p>
          <a:p>
            <a:r>
              <a:rPr lang="en-US" sz="2600" dirty="0"/>
              <a:t>Create a </a:t>
            </a:r>
            <a:r>
              <a:rPr lang="en-US" sz="2400" dirty="0">
                <a:latin typeface="Courier New" pitchFamily="49" charset="0"/>
                <a:cs typeface="Courier New" pitchFamily="49" charset="0"/>
              </a:rPr>
              <a:t>font-face</a:t>
            </a:r>
            <a:r>
              <a:rPr lang="en-US" sz="2600" dirty="0"/>
              <a:t> rule by assigning a name to the font</a:t>
            </a:r>
          </a:p>
          <a:p>
            <a:r>
              <a:rPr lang="en-US" sz="2600" dirty="0"/>
              <a:t>Font must be located on your Web server, or include a URL to font location</a:t>
            </a:r>
          </a:p>
          <a:p>
            <a:r>
              <a:rPr lang="en-US" sz="2600" dirty="0"/>
              <a:t>Example:</a:t>
            </a:r>
          </a:p>
          <a:p>
            <a:pPr marL="457200" lvl="1" indent="0">
              <a:buNone/>
            </a:pPr>
            <a:r>
              <a:rPr lang="en-US" sz="2200" dirty="0">
                <a:latin typeface="Courier New" pitchFamily="49" charset="0"/>
                <a:cs typeface="Courier New" pitchFamily="49" charset="0"/>
              </a:rPr>
              <a:t>@font-face</a:t>
            </a:r>
          </a:p>
          <a:p>
            <a:pPr marL="457200" lvl="1" indent="0">
              <a:buNone/>
            </a:pPr>
            <a:r>
              <a:rPr lang="en-US" sz="2200" dirty="0">
                <a:latin typeface="Courier New" pitchFamily="49" charset="0"/>
                <a:cs typeface="Courier New" pitchFamily="49" charset="0"/>
              </a:rPr>
              <a:t>{</a:t>
            </a:r>
          </a:p>
          <a:p>
            <a:pPr marL="457200" lvl="1" indent="0">
              <a:buNone/>
            </a:pPr>
            <a:r>
              <a:rPr lang="en-US" sz="2200" dirty="0">
                <a:latin typeface="Courier New" pitchFamily="49" charset="0"/>
                <a:cs typeface="Courier New" pitchFamily="49" charset="0"/>
              </a:rPr>
              <a:t>font-family: TrustyHomePage;</a:t>
            </a:r>
          </a:p>
          <a:p>
            <a:pPr marL="457200" lvl="1" indent="0">
              <a:buNone/>
            </a:pPr>
            <a:r>
              <a:rPr lang="en-US" sz="2200" dirty="0">
                <a:latin typeface="Courier New" pitchFamily="49" charset="0"/>
                <a:cs typeface="Courier New" pitchFamily="49" charset="0"/>
              </a:rPr>
              <a:t>src: url('Euphemia.ttf'),</a:t>
            </a:r>
          </a:p>
          <a:p>
            <a:pPr marL="457200" lvl="1" indent="0">
              <a:buNone/>
            </a:pPr>
            <a:r>
              <a:rPr lang="en-US" sz="2200" dirty="0">
                <a:latin typeface="Courier New" pitchFamily="49" charset="0"/>
                <a:cs typeface="Courier New" pitchFamily="49" charset="0"/>
              </a:rPr>
              <a:t>}</a:t>
            </a:r>
          </a:p>
        </p:txBody>
      </p:sp>
    </p:spTree>
    <p:extLst>
      <p:ext uri="{BB962C8B-B14F-4D97-AF65-F5344CB8AC3E}">
        <p14:creationId xmlns:p14="http://schemas.microsoft.com/office/powerpoint/2010/main" val="3132642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Flow and Block Flow</a:t>
            </a:r>
          </a:p>
        </p:txBody>
      </p:sp>
      <p:sp>
        <p:nvSpPr>
          <p:cNvPr id="3" name="Content Placeholder 2"/>
          <p:cNvSpPr>
            <a:spLocks noGrp="1"/>
          </p:cNvSpPr>
          <p:nvPr>
            <p:ph idx="1"/>
          </p:nvPr>
        </p:nvSpPr>
        <p:spPr/>
        <p:txBody>
          <a:bodyPr/>
          <a:lstStyle/>
          <a:p>
            <a:r>
              <a:rPr lang="en-US" dirty="0"/>
              <a:t>Inline flow fills only as much width as required</a:t>
            </a:r>
          </a:p>
          <a:p>
            <a:r>
              <a:rPr lang="en-US" dirty="0"/>
              <a:t>Block flow fills as much width as is available</a:t>
            </a:r>
          </a:p>
        </p:txBody>
      </p:sp>
    </p:spTree>
    <p:extLst>
      <p:ext uri="{BB962C8B-B14F-4D97-AF65-F5344CB8AC3E}">
        <p14:creationId xmlns:p14="http://schemas.microsoft.com/office/powerpoint/2010/main" val="2749714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Flow Example</a:t>
            </a:r>
          </a:p>
        </p:txBody>
      </p:sp>
      <p:sp>
        <p:nvSpPr>
          <p:cNvPr id="3" name="Rectangle 1"/>
          <p:cNvSpPr>
            <a:spLocks noChangeArrowheads="1"/>
          </p:cNvSpPr>
          <p:nvPr/>
        </p:nvSpPr>
        <p:spPr bwMode="auto">
          <a:xfrm>
            <a:off x="304800" y="1219200"/>
            <a:ext cx="4495800"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doctype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html</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html</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head</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title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Block</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and</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Inline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Flow</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title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head</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body</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h1</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Block</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and</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inline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flow</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h1</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Here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som</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options</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ul</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class</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uk-UA" altLang="uk-UA"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uk-UA" altLang="uk-UA" sz="12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toolbar</a:t>
            </a:r>
            <a:r>
              <a:rPr kumimoji="0" lang="uk-UA" altLang="uk-UA"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Automobile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Bicicle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Scooter</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Taxi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Walk</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ul</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body</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html</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uk-UA" altLang="uk-UA" sz="2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4724400" y="934192"/>
            <a:ext cx="4131006" cy="3271837"/>
          </a:xfrm>
          <a:prstGeom prst="rect">
            <a:avLst/>
          </a:prstGeom>
        </p:spPr>
      </p:pic>
    </p:spTree>
    <p:extLst>
      <p:ext uri="{BB962C8B-B14F-4D97-AF65-F5344CB8AC3E}">
        <p14:creationId xmlns:p14="http://schemas.microsoft.com/office/powerpoint/2010/main" val="3035890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Flow Example</a:t>
            </a:r>
            <a:endParaRPr lang="uk-UA" dirty="0"/>
          </a:p>
        </p:txBody>
      </p:sp>
      <p:sp>
        <p:nvSpPr>
          <p:cNvPr id="6" name="Rectangle 1"/>
          <p:cNvSpPr>
            <a:spLocks noChangeArrowheads="1"/>
          </p:cNvSpPr>
          <p:nvPr/>
        </p:nvSpPr>
        <p:spPr bwMode="auto">
          <a:xfrm>
            <a:off x="76200" y="799041"/>
            <a:ext cx="5410200"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doctype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html</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html</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head</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title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Block</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and</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Inline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Flow</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title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style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toolbar</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li </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display</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inline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background-color</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#EEE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border</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uk-UA" altLang="uk-UA"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px </a:t>
            </a:r>
            <a:r>
              <a:rPr kumimoji="0" lang="uk-UA" altLang="uk-UA" sz="12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solid</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border-color</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#F3F3F3 #BBB #BBB #F3F3F3</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margin</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uk-UA" altLang="uk-UA"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px</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padding</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uk-UA" altLang="uk-UA"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em</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style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head</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body</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h1</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Block</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and</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inline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flow</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h1</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Here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some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options</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ul</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class</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uk-UA" altLang="uk-UA"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uk-UA" altLang="uk-UA" sz="12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toolbar</a:t>
            </a:r>
            <a:r>
              <a:rPr kumimoji="0" lang="uk-UA" altLang="uk-UA"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Automobile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Bicicle</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Scooter</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Taxi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uk-UA" altLang="uk-UA"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Walk</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ul</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body</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uk-UA" altLang="uk-UA"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html</a:t>
            </a:r>
            <a:r>
              <a:rPr kumimoji="0" lang="uk-UA" altLang="uk-UA"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uk-UA" altLang="uk-UA" sz="2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3962400" y="2971800"/>
            <a:ext cx="4869585" cy="2447925"/>
          </a:xfrm>
          <a:prstGeom prst="rect">
            <a:avLst/>
          </a:prstGeom>
        </p:spPr>
      </p:pic>
      <p:sp>
        <p:nvSpPr>
          <p:cNvPr id="8" name="Rectangle 7"/>
          <p:cNvSpPr/>
          <p:nvPr/>
        </p:nvSpPr>
        <p:spPr>
          <a:xfrm>
            <a:off x="3200400" y="5946661"/>
            <a:ext cx="6129593" cy="369332"/>
          </a:xfrm>
          <a:prstGeom prst="rect">
            <a:avLst/>
          </a:prstGeom>
        </p:spPr>
        <p:txBody>
          <a:bodyPr wrap="square">
            <a:spAutoFit/>
          </a:bodyPr>
          <a:lstStyle/>
          <a:p>
            <a:r>
              <a:rPr lang="uk-UA" dirty="0">
                <a:hlinkClick r:id="rId3"/>
              </a:rPr>
              <a:t>http://plnkr.co/edit/2ZQXJkbNMiqeV18n6pSV?p=preview</a:t>
            </a:r>
            <a:r>
              <a:rPr lang="en-US" dirty="0"/>
              <a:t> </a:t>
            </a:r>
            <a:endParaRPr lang="uk-UA" dirty="0"/>
          </a:p>
        </p:txBody>
      </p:sp>
    </p:spTree>
    <p:extLst>
      <p:ext uri="{BB962C8B-B14F-4D97-AF65-F5344CB8AC3E}">
        <p14:creationId xmlns:p14="http://schemas.microsoft.com/office/powerpoint/2010/main" val="339997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Positioning</a:t>
            </a:r>
            <a:endParaRPr lang="uk-UA" dirty="0"/>
          </a:p>
        </p:txBody>
      </p:sp>
      <p:sp>
        <p:nvSpPr>
          <p:cNvPr id="3" name="Content Placeholder 2"/>
          <p:cNvSpPr>
            <a:spLocks noGrp="1"/>
          </p:cNvSpPr>
          <p:nvPr>
            <p:ph idx="1"/>
          </p:nvPr>
        </p:nvSpPr>
        <p:spPr>
          <a:xfrm>
            <a:off x="230400" y="1447800"/>
            <a:ext cx="8229600" cy="4800600"/>
          </a:xfrm>
        </p:spPr>
        <p:txBody>
          <a:bodyPr>
            <a:normAutofit fontScale="70000" lnSpcReduction="20000"/>
          </a:bodyPr>
          <a:lstStyle/>
          <a:p>
            <a:pPr marL="0" indent="0">
              <a:buNone/>
            </a:pPr>
            <a:r>
              <a:rPr lang="en-US" dirty="0"/>
              <a:t>The </a:t>
            </a:r>
            <a:r>
              <a:rPr lang="en-US" b="1" dirty="0"/>
              <a:t>position</a:t>
            </a:r>
            <a:r>
              <a:rPr lang="en-US" dirty="0"/>
              <a:t> Property</a:t>
            </a:r>
          </a:p>
          <a:p>
            <a:pPr marL="0" indent="0">
              <a:buNone/>
            </a:pPr>
            <a:r>
              <a:rPr lang="en-US" dirty="0"/>
              <a:t>The position property specifies the type of positioning method used for an element.</a:t>
            </a:r>
          </a:p>
          <a:p>
            <a:pPr marL="0" indent="0">
              <a:buNone/>
            </a:pPr>
            <a:r>
              <a:rPr lang="en-US" dirty="0"/>
              <a:t>There are four different position values:</a:t>
            </a:r>
          </a:p>
          <a:p>
            <a:pPr lvl="1"/>
            <a:r>
              <a:rPr lang="en-US" dirty="0"/>
              <a:t>static</a:t>
            </a:r>
          </a:p>
          <a:p>
            <a:pPr lvl="1"/>
            <a:r>
              <a:rPr lang="en-US" dirty="0"/>
              <a:t>relative</a:t>
            </a:r>
          </a:p>
          <a:p>
            <a:pPr lvl="1"/>
            <a:r>
              <a:rPr lang="en-US" dirty="0"/>
              <a:t>fixed</a:t>
            </a:r>
          </a:p>
          <a:p>
            <a:pPr lvl="1"/>
            <a:r>
              <a:rPr lang="en-US" dirty="0"/>
              <a:t>absolute</a:t>
            </a:r>
          </a:p>
          <a:p>
            <a:pPr marL="0" indent="0">
              <a:buNone/>
            </a:pPr>
            <a:r>
              <a:rPr lang="en-US" dirty="0"/>
              <a:t>Elements are then positioned using the top, bottom, left, and right properties. However, these properties will not work unless the position property is set first. They also work differently depending on the position value.</a:t>
            </a:r>
            <a:endParaRPr lang="en-US" b="1" dirty="0"/>
          </a:p>
          <a:p>
            <a:pPr marL="0" indent="0">
              <a:buNone/>
            </a:pPr>
            <a:r>
              <a:rPr lang="en-US" b="1" dirty="0"/>
              <a:t>Z-Index: </a:t>
            </a:r>
            <a:r>
              <a:rPr lang="en-US" dirty="0"/>
              <a:t>allows to place one element above another. </a:t>
            </a:r>
          </a:p>
          <a:p>
            <a:pPr marL="0" indent="0">
              <a:buNone/>
            </a:pPr>
            <a:r>
              <a:rPr lang="en-US" dirty="0"/>
              <a:t>Details and samples: </a:t>
            </a:r>
            <a:r>
              <a:rPr lang="uk-UA" dirty="0">
                <a:hlinkClick r:id="rId2"/>
              </a:rPr>
              <a:t>http://www.w3schools.com/css/css_positioning.asp</a:t>
            </a:r>
            <a:r>
              <a:rPr lang="en-US" dirty="0"/>
              <a:t> </a:t>
            </a:r>
            <a:endParaRPr lang="uk-UA" dirty="0"/>
          </a:p>
        </p:txBody>
      </p:sp>
    </p:spTree>
    <p:extLst>
      <p:ext uri="{BB962C8B-B14F-4D97-AF65-F5344CB8AC3E}">
        <p14:creationId xmlns:p14="http://schemas.microsoft.com/office/powerpoint/2010/main" val="3268608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 Positioning</a:t>
            </a:r>
          </a:p>
        </p:txBody>
      </p:sp>
      <p:sp>
        <p:nvSpPr>
          <p:cNvPr id="3" name="Content Placeholder 2"/>
          <p:cNvSpPr>
            <a:spLocks noGrp="1"/>
          </p:cNvSpPr>
          <p:nvPr>
            <p:ph idx="1"/>
          </p:nvPr>
        </p:nvSpPr>
        <p:spPr/>
        <p:txBody>
          <a:bodyPr>
            <a:normAutofit fontScale="92500" lnSpcReduction="10000"/>
          </a:bodyPr>
          <a:lstStyle/>
          <a:p>
            <a:r>
              <a:rPr lang="en-US" dirty="0"/>
              <a:t>Float positioning</a:t>
            </a:r>
          </a:p>
          <a:p>
            <a:pPr lvl="1"/>
            <a:r>
              <a:rPr lang="en-US" dirty="0"/>
              <a:t>Is useful when a layout is in columns, at least in part</a:t>
            </a:r>
          </a:p>
          <a:p>
            <a:pPr lvl="1"/>
            <a:r>
              <a:rPr lang="en-US" dirty="0"/>
              <a:t>To float an element is to have it move as far as possible either to the right or left</a:t>
            </a:r>
          </a:p>
          <a:p>
            <a:pPr lvl="1"/>
            <a:r>
              <a:rPr lang="en-US" dirty="0"/>
              <a:t>Text “wraps” around the element</a:t>
            </a:r>
          </a:p>
          <a:p>
            <a:r>
              <a:rPr lang="en-US" dirty="0"/>
              <a:t>The </a:t>
            </a:r>
            <a:r>
              <a:rPr lang="en-US" b="1" dirty="0"/>
              <a:t>float</a:t>
            </a:r>
            <a:r>
              <a:rPr lang="en-US" dirty="0"/>
              <a:t> property specifies whether or not an element should float.</a:t>
            </a:r>
          </a:p>
          <a:p>
            <a:r>
              <a:rPr lang="en-US" dirty="0"/>
              <a:t>The </a:t>
            </a:r>
            <a:r>
              <a:rPr lang="en-US" b="1" dirty="0"/>
              <a:t>clear</a:t>
            </a:r>
            <a:r>
              <a:rPr lang="en-US" dirty="0"/>
              <a:t> property is used to control the behavior of floating elements.</a:t>
            </a:r>
          </a:p>
        </p:txBody>
      </p:sp>
    </p:spTree>
    <p:extLst>
      <p:ext uri="{BB962C8B-B14F-4D97-AF65-F5344CB8AC3E}">
        <p14:creationId xmlns:p14="http://schemas.microsoft.com/office/powerpoint/2010/main" val="2924972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 Positing Example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3739138"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358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vs. Content</a:t>
            </a:r>
          </a:p>
        </p:txBody>
      </p:sp>
      <p:sp>
        <p:nvSpPr>
          <p:cNvPr id="3" name="Content Placeholder 2"/>
          <p:cNvSpPr>
            <a:spLocks noGrp="1"/>
          </p:cNvSpPr>
          <p:nvPr>
            <p:ph idx="1"/>
          </p:nvPr>
        </p:nvSpPr>
        <p:spPr/>
        <p:txBody>
          <a:bodyPr>
            <a:normAutofit lnSpcReduction="10000"/>
          </a:bodyPr>
          <a:lstStyle/>
          <a:p>
            <a:r>
              <a:rPr lang="en-US" sz="3000" dirty="0"/>
              <a:t>Content is the words and images in an HTML document.</a:t>
            </a:r>
          </a:p>
          <a:p>
            <a:r>
              <a:rPr lang="en-US" sz="3000" dirty="0"/>
              <a:t>Presentation is related to styles and how words and images "look" in an HTML document.</a:t>
            </a:r>
          </a:p>
          <a:p>
            <a:r>
              <a:rPr lang="en-US" sz="3000" dirty="0"/>
              <a:t>Content is managed as HTML and style as CSS.</a:t>
            </a:r>
          </a:p>
          <a:p>
            <a:r>
              <a:rPr lang="en-US" sz="3000" dirty="0"/>
              <a:t>The separation of HTML and CSS generally means keeping CSS styles in a file separate from the HTML file.</a:t>
            </a:r>
          </a:p>
        </p:txBody>
      </p:sp>
    </p:spTree>
    <p:extLst>
      <p:ext uri="{BB962C8B-B14F-4D97-AF65-F5344CB8AC3E}">
        <p14:creationId xmlns:p14="http://schemas.microsoft.com/office/powerpoint/2010/main" val="314252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 Positing Example</a:t>
            </a:r>
          </a:p>
        </p:txBody>
      </p:sp>
      <p:pic>
        <p:nvPicPr>
          <p:cNvPr id="4" name="Content Placeholder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2209800"/>
            <a:ext cx="65913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7072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Positioning Example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76400"/>
            <a:ext cx="3810000" cy="460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5022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Positing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124075"/>
            <a:ext cx="61976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250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Bounding Box</a:t>
            </a:r>
          </a:p>
        </p:txBody>
      </p:sp>
      <p:sp>
        <p:nvSpPr>
          <p:cNvPr id="3" name="Content Placeholder 2"/>
          <p:cNvSpPr>
            <a:spLocks noGrp="1"/>
          </p:cNvSpPr>
          <p:nvPr>
            <p:ph idx="1"/>
          </p:nvPr>
        </p:nvSpPr>
        <p:spPr/>
        <p:txBody>
          <a:bodyPr/>
          <a:lstStyle/>
          <a:p>
            <a:r>
              <a:rPr lang="en-US" dirty="0"/>
              <a:t>A </a:t>
            </a:r>
            <a:r>
              <a:rPr lang="en-US" b="1" dirty="0"/>
              <a:t>bounding box</a:t>
            </a:r>
            <a:r>
              <a:rPr lang="en-US" dirty="0"/>
              <a:t> is a rectangular border around content -- text, an image, or a shape </a:t>
            </a:r>
            <a:br>
              <a:rPr lang="en-US" dirty="0"/>
            </a:br>
            <a:r>
              <a:rPr lang="en-US" dirty="0"/>
              <a:t>-- that enables you to move, rotate, or scale the content of the box.</a:t>
            </a:r>
          </a:p>
          <a:p>
            <a:r>
              <a:rPr lang="en-US" dirty="0"/>
              <a:t>Bounding box can be visible or invisible.</a:t>
            </a:r>
          </a:p>
        </p:txBody>
      </p:sp>
    </p:spTree>
    <p:extLst>
      <p:ext uri="{BB962C8B-B14F-4D97-AF65-F5344CB8AC3E}">
        <p14:creationId xmlns:p14="http://schemas.microsoft.com/office/powerpoint/2010/main" val="2183507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a:t>
            </a:r>
          </a:p>
        </p:txBody>
      </p:sp>
      <p:sp>
        <p:nvSpPr>
          <p:cNvPr id="3" name="Content Placeholder 2"/>
          <p:cNvSpPr>
            <a:spLocks noGrp="1"/>
          </p:cNvSpPr>
          <p:nvPr>
            <p:ph idx="1"/>
          </p:nvPr>
        </p:nvSpPr>
        <p:spPr/>
        <p:txBody>
          <a:bodyPr>
            <a:normAutofit lnSpcReduction="10000"/>
          </a:bodyPr>
          <a:lstStyle/>
          <a:p>
            <a:r>
              <a:rPr lang="en-US" dirty="0"/>
              <a:t>When an element overflows its bounding box, and its overflow is set to scroll, all the content of the element stays within the box; none of the overflow appears outside the box. This is referred to as </a:t>
            </a:r>
            <a:r>
              <a:rPr lang="en-US" b="1" i="1" dirty="0"/>
              <a:t>scrolling overflow.</a:t>
            </a:r>
          </a:p>
          <a:p>
            <a:r>
              <a:rPr lang="en-US" b="1" i="1" dirty="0"/>
              <a:t>Visible overflow </a:t>
            </a:r>
            <a:r>
              <a:rPr lang="en-US" dirty="0"/>
              <a:t>writes over the content that follows it.</a:t>
            </a:r>
          </a:p>
          <a:p>
            <a:r>
              <a:rPr lang="en-US" b="1" i="1" dirty="0"/>
              <a:t>Hidden overflow </a:t>
            </a:r>
            <a:r>
              <a:rPr lang="en-US" dirty="0"/>
              <a:t>makes overflow invisible.</a:t>
            </a:r>
          </a:p>
        </p:txBody>
      </p:sp>
    </p:spTree>
    <p:extLst>
      <p:ext uri="{BB962C8B-B14F-4D97-AF65-F5344CB8AC3E}">
        <p14:creationId xmlns:p14="http://schemas.microsoft.com/office/powerpoint/2010/main" val="3929717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a:t>
            </a:r>
          </a:p>
        </p:txBody>
      </p:sp>
      <p:sp>
        <p:nvSpPr>
          <p:cNvPr id="3" name="Content Placeholder 2"/>
          <p:cNvSpPr>
            <a:spLocks noGrp="1"/>
          </p:cNvSpPr>
          <p:nvPr>
            <p:ph idx="1"/>
          </p:nvPr>
        </p:nvSpPr>
        <p:spPr/>
        <p:txBody>
          <a:bodyPr/>
          <a:lstStyle/>
          <a:p>
            <a:r>
              <a:rPr lang="en-US" sz="2800" dirty="0">
                <a:latin typeface="Courier New" pitchFamily="49" charset="0"/>
                <a:cs typeface="Courier New" pitchFamily="49" charset="0"/>
              </a:rPr>
              <a:t>overflow</a:t>
            </a:r>
            <a:r>
              <a:rPr lang="en-US" dirty="0"/>
              <a:t> property</a:t>
            </a:r>
          </a:p>
          <a:p>
            <a:r>
              <a:rPr lang="en-US" dirty="0"/>
              <a:t>Values:</a:t>
            </a:r>
          </a:p>
          <a:p>
            <a:pPr lvl="1"/>
            <a:r>
              <a:rPr lang="en-US" sz="2600" dirty="0">
                <a:latin typeface="Courier New" pitchFamily="49" charset="0"/>
                <a:cs typeface="Courier New" pitchFamily="49" charset="0"/>
              </a:rPr>
              <a:t>Scroll</a:t>
            </a:r>
          </a:p>
          <a:p>
            <a:pPr lvl="1"/>
            <a:r>
              <a:rPr lang="en-US" sz="2600" dirty="0">
                <a:latin typeface="Courier New" pitchFamily="49" charset="0"/>
                <a:cs typeface="Courier New" pitchFamily="49" charset="0"/>
              </a:rPr>
              <a:t>Visible</a:t>
            </a:r>
          </a:p>
          <a:p>
            <a:pPr lvl="1"/>
            <a:r>
              <a:rPr lang="en-US" sz="2600" dirty="0">
                <a:latin typeface="Courier New" pitchFamily="49" charset="0"/>
                <a:cs typeface="Courier New" pitchFamily="49" charset="0"/>
              </a:rPr>
              <a:t>Hidden</a:t>
            </a:r>
          </a:p>
        </p:txBody>
      </p:sp>
    </p:spTree>
    <p:extLst>
      <p:ext uri="{BB962C8B-B14F-4D97-AF65-F5344CB8AC3E}">
        <p14:creationId xmlns:p14="http://schemas.microsoft.com/office/powerpoint/2010/main" val="3038324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Scrolling Overflow Example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616407"/>
            <a:ext cx="4638675" cy="4784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8764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Scrolling Overflow Example</a:t>
            </a:r>
          </a:p>
        </p:txBody>
      </p:sp>
      <p:pic>
        <p:nvPicPr>
          <p:cNvPr id="4" name="Content Placeholder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5288" y="1798637"/>
            <a:ext cx="58134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2150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Visible Overflow Example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557338"/>
            <a:ext cx="4989476"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758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Visible Overflow Example</a:t>
            </a:r>
          </a:p>
        </p:txBody>
      </p:sp>
      <p:pic>
        <p:nvPicPr>
          <p:cNvPr id="4" name="Content Placeholder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4175" y="1798637"/>
            <a:ext cx="58134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4533900" y="4495800"/>
            <a:ext cx="1485900" cy="646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Visible overflow</a:t>
            </a:r>
          </a:p>
        </p:txBody>
      </p:sp>
      <p:cxnSp>
        <p:nvCxnSpPr>
          <p:cNvPr id="6" name="Straight Arrow Connector 5"/>
          <p:cNvCxnSpPr/>
          <p:nvPr/>
        </p:nvCxnSpPr>
        <p:spPr>
          <a:xfrm flipH="1">
            <a:off x="3733800" y="4918704"/>
            <a:ext cx="762000" cy="2103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02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a:t>
            </a:r>
          </a:p>
        </p:txBody>
      </p:sp>
      <p:sp>
        <p:nvSpPr>
          <p:cNvPr id="3" name="Content Placeholder 2"/>
          <p:cNvSpPr>
            <a:spLocks noGrp="1"/>
          </p:cNvSpPr>
          <p:nvPr>
            <p:ph idx="1"/>
          </p:nvPr>
        </p:nvSpPr>
        <p:spPr/>
        <p:txBody>
          <a:bodyPr/>
          <a:lstStyle/>
          <a:p>
            <a:r>
              <a:rPr lang="en-US" dirty="0"/>
              <a:t>CSS = Cascading Style Sheets</a:t>
            </a:r>
          </a:p>
          <a:p>
            <a:r>
              <a:rPr lang="en-US" dirty="0"/>
              <a:t>CSS is a sequence of rules.</a:t>
            </a:r>
          </a:p>
          <a:p>
            <a:r>
              <a:rPr lang="en-US" dirty="0"/>
              <a:t>CSS3 is the latest version, corresponds to HTML5</a:t>
            </a:r>
          </a:p>
          <a:p>
            <a:r>
              <a:rPr lang="en-US" dirty="0"/>
              <a:t>CSS3 is that it’s backward compatible with previous versions of CSS</a:t>
            </a:r>
          </a:p>
        </p:txBody>
      </p:sp>
    </p:spTree>
    <p:extLst>
      <p:ext uri="{BB962C8B-B14F-4D97-AF65-F5344CB8AC3E}">
        <p14:creationId xmlns:p14="http://schemas.microsoft.com/office/powerpoint/2010/main" val="41335590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Overflow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584254"/>
            <a:ext cx="4271962" cy="481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655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Overflow Example</a:t>
            </a:r>
          </a:p>
        </p:txBody>
      </p:sp>
      <p:pic>
        <p:nvPicPr>
          <p:cNvPr id="4" name="Content Placeholder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5288" y="1722437"/>
            <a:ext cx="58134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0469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Practice Task</a:t>
            </a:r>
          </a:p>
        </p:txBody>
      </p:sp>
    </p:spTree>
    <p:extLst>
      <p:ext uri="{BB962C8B-B14F-4D97-AF65-F5344CB8AC3E}">
        <p14:creationId xmlns:p14="http://schemas.microsoft.com/office/powerpoint/2010/main" val="2574031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638081" y="5181600"/>
            <a:ext cx="3095719" cy="707886"/>
          </a:xfrm>
          <a:prstGeom prst="rect">
            <a:avLst/>
          </a:prstGeom>
          <a:noFill/>
          <a:ln w="12700">
            <a:noFill/>
            <a:miter lim="800000"/>
            <a:headEnd/>
            <a:tailEnd/>
          </a:ln>
        </p:spPr>
        <p:txBody>
          <a:bodyPr wrap="none">
            <a:spAutoFit/>
          </a:bodyPr>
          <a:lstStyle/>
          <a:p>
            <a:pPr eaLnBrk="0" hangingPunct="0"/>
            <a:r>
              <a:rPr lang="en-US" sz="4000" dirty="0">
                <a:solidFill>
                  <a:schemeClr val="tx1">
                    <a:lumMod val="50000"/>
                    <a:lumOff val="50000"/>
                  </a:schemeClr>
                </a:solidFill>
                <a:latin typeface="Verdana" pitchFamily="34" charset="0"/>
              </a:rPr>
              <a:t>Thank You!</a:t>
            </a:r>
          </a:p>
        </p:txBody>
      </p:sp>
      <p:sp>
        <p:nvSpPr>
          <p:cNvPr id="31748" name="Rectangle 8"/>
          <p:cNvSpPr>
            <a:spLocks noChangeArrowheads="1"/>
          </p:cNvSpPr>
          <p:nvPr/>
        </p:nvSpPr>
        <p:spPr bwMode="auto">
          <a:xfrm>
            <a:off x="333375" y="957263"/>
            <a:ext cx="6553200" cy="533400"/>
          </a:xfrm>
          <a:prstGeom prst="rect">
            <a:avLst/>
          </a:prstGeom>
          <a:noFill/>
          <a:ln w="9525">
            <a:noFill/>
            <a:miter lim="800000"/>
            <a:headEnd/>
            <a:tailEnd/>
          </a:ln>
        </p:spPr>
        <p:txBody>
          <a:bodyPr/>
          <a:lstStyle/>
          <a:p>
            <a:pPr marL="342900" indent="-342900"/>
            <a:endParaRPr lang="en-GB" sz="2600" b="1">
              <a:solidFill>
                <a:srgbClr val="5F5F5F"/>
              </a:solidFill>
              <a:latin typeface="Verdana" pitchFamily="34" charset="0"/>
            </a:endParaRPr>
          </a:p>
        </p:txBody>
      </p:sp>
      <p:sp>
        <p:nvSpPr>
          <p:cNvPr id="31749" name="Rectangle 9"/>
          <p:cNvSpPr>
            <a:spLocks noChangeArrowheads="1"/>
          </p:cNvSpPr>
          <p:nvPr/>
        </p:nvSpPr>
        <p:spPr bwMode="auto">
          <a:xfrm>
            <a:off x="609600" y="6429375"/>
            <a:ext cx="3138487" cy="352425"/>
          </a:xfrm>
          <a:prstGeom prst="rect">
            <a:avLst/>
          </a:prstGeom>
          <a:noFill/>
          <a:ln w="9525">
            <a:noFill/>
            <a:miter lim="800000"/>
            <a:headEnd/>
            <a:tailEnd/>
          </a:ln>
        </p:spPr>
        <p:txBody>
          <a:bodyPr anchor="b"/>
          <a:lstStyle/>
          <a:p>
            <a:r>
              <a:rPr lang="en-US" sz="800" dirty="0">
                <a:solidFill>
                  <a:schemeClr val="tx1">
                    <a:lumMod val="65000"/>
                    <a:lumOff val="35000"/>
                  </a:schemeClr>
                </a:solidFill>
                <a:latin typeface="Verdana" pitchFamily="34" charset="0"/>
              </a:rPr>
              <a:t>Copyright </a:t>
            </a:r>
            <a:r>
              <a:rPr lang="en-US" sz="800" dirty="0">
                <a:solidFill>
                  <a:schemeClr val="tx1">
                    <a:lumMod val="65000"/>
                    <a:lumOff val="35000"/>
                  </a:schemeClr>
                </a:solidFill>
                <a:latin typeface="Verdana" pitchFamily="34" charset="0"/>
                <a:cs typeface="Times New Roman" pitchFamily="18" charset="0"/>
              </a:rPr>
              <a:t>©</a:t>
            </a:r>
            <a:r>
              <a:rPr lang="en-US" sz="800" dirty="0">
                <a:solidFill>
                  <a:schemeClr val="tx1">
                    <a:lumMod val="65000"/>
                    <a:lumOff val="35000"/>
                  </a:schemeClr>
                </a:solidFill>
                <a:latin typeface="Verdana" pitchFamily="34" charset="0"/>
              </a:rPr>
              <a:t> 2010 SoftServe, Inc.</a:t>
            </a:r>
          </a:p>
        </p:txBody>
      </p:sp>
      <p:sp>
        <p:nvSpPr>
          <p:cNvPr id="31750" name="Rectangle 10"/>
          <p:cNvSpPr>
            <a:spLocks noGrp="1" noChangeArrowheads="1"/>
          </p:cNvSpPr>
          <p:nvPr>
            <p:ph type="title"/>
          </p:nvPr>
        </p:nvSpPr>
        <p:spPr>
          <a:xfrm>
            <a:off x="457200" y="152400"/>
            <a:ext cx="8229600" cy="914400"/>
          </a:xfrm>
        </p:spPr>
        <p:txBody>
          <a:bodyPr>
            <a:normAutofit/>
          </a:bodyPr>
          <a:lstStyle/>
          <a:p>
            <a:r>
              <a:rPr lang="en-US" dirty="0"/>
              <a:t>Contacts</a:t>
            </a:r>
          </a:p>
        </p:txBody>
      </p:sp>
      <p:sp>
        <p:nvSpPr>
          <p:cNvPr id="2" name="Text Box 5"/>
          <p:cNvSpPr txBox="1">
            <a:spLocks noChangeArrowheads="1"/>
          </p:cNvSpPr>
          <p:nvPr/>
        </p:nvSpPr>
        <p:spPr bwMode="auto">
          <a:xfrm>
            <a:off x="868363" y="2057400"/>
            <a:ext cx="2897460" cy="2040559"/>
          </a:xfrm>
          <a:prstGeom prst="rect">
            <a:avLst/>
          </a:prstGeom>
          <a:noFill/>
          <a:ln w="9525">
            <a:noFill/>
            <a:miter lim="800000"/>
            <a:headEnd/>
            <a:tailEnd/>
          </a:ln>
        </p:spPr>
        <p:txBody>
          <a:bodyPr wrap="none">
            <a:spAutoFit/>
          </a:bodyPr>
          <a:lstStyle/>
          <a:p>
            <a:pPr>
              <a:spcBef>
                <a:spcPts val="0"/>
              </a:spcBef>
              <a:spcAft>
                <a:spcPts val="600"/>
              </a:spcAft>
              <a:defRPr/>
            </a:pPr>
            <a:r>
              <a:rPr lang="en-US" sz="1600" b="1" dirty="0">
                <a:solidFill>
                  <a:schemeClr val="accent6"/>
                </a:solidFill>
                <a:latin typeface="Verdana" pitchFamily="34" charset="0"/>
              </a:rPr>
              <a:t>Europe Headquarters</a:t>
            </a:r>
            <a:r>
              <a:rPr lang="en-GB" sz="1600" b="1" dirty="0">
                <a:solidFill>
                  <a:schemeClr val="accent6"/>
                </a:solidFill>
                <a:latin typeface="Verdana" pitchFamily="34" charset="0"/>
              </a:rPr>
              <a:t> </a:t>
            </a:r>
          </a:p>
          <a:p>
            <a:pPr>
              <a:lnSpc>
                <a:spcPct val="110000"/>
              </a:lnSpc>
              <a:defRPr/>
            </a:pPr>
            <a:r>
              <a:rPr lang="en-GB" sz="1200" dirty="0">
                <a:solidFill>
                  <a:srgbClr val="333333"/>
                </a:solidFill>
                <a:latin typeface="Verdana" pitchFamily="34" charset="0"/>
              </a:rPr>
              <a:t>52 V. Velykoho Str.</a:t>
            </a:r>
          </a:p>
          <a:p>
            <a:pPr>
              <a:lnSpc>
                <a:spcPct val="110000"/>
              </a:lnSpc>
              <a:defRPr/>
            </a:pPr>
            <a:r>
              <a:rPr lang="en-GB" sz="1200" dirty="0" err="1">
                <a:solidFill>
                  <a:srgbClr val="333333"/>
                </a:solidFill>
                <a:latin typeface="Verdana" pitchFamily="34" charset="0"/>
              </a:rPr>
              <a:t>Lviv</a:t>
            </a:r>
            <a:r>
              <a:rPr lang="en-GB" sz="1200" dirty="0">
                <a:solidFill>
                  <a:srgbClr val="333333"/>
                </a:solidFill>
                <a:latin typeface="Verdana" pitchFamily="34" charset="0"/>
              </a:rPr>
              <a:t> 79053, Ukraine</a:t>
            </a:r>
          </a:p>
          <a:p>
            <a:pPr>
              <a:lnSpc>
                <a:spcPct val="110000"/>
              </a:lnSpc>
              <a:defRPr/>
            </a:pPr>
            <a:endParaRPr lang="en-GB" sz="600" dirty="0">
              <a:solidFill>
                <a:srgbClr val="333333"/>
              </a:solidFill>
              <a:latin typeface="Verdana" pitchFamily="34" charset="0"/>
            </a:endParaRPr>
          </a:p>
          <a:p>
            <a:pPr>
              <a:lnSpc>
                <a:spcPct val="110000"/>
              </a:lnSpc>
              <a:defRPr/>
            </a:pPr>
            <a:r>
              <a:rPr lang="en-GB" sz="1200" dirty="0">
                <a:solidFill>
                  <a:srgbClr val="333333"/>
                </a:solidFill>
                <a:latin typeface="Verdana" pitchFamily="34" charset="0"/>
              </a:rPr>
              <a:t>Tel:   +380-32-2</a:t>
            </a:r>
            <a:r>
              <a:rPr lang="en-US" sz="1200" dirty="0">
                <a:solidFill>
                  <a:srgbClr val="333333"/>
                </a:solidFill>
                <a:latin typeface="Verdana" pitchFamily="34" charset="0"/>
              </a:rPr>
              <a:t>40-9090</a:t>
            </a:r>
            <a:r>
              <a:rPr lang="en-GB" sz="1200" dirty="0">
                <a:solidFill>
                  <a:srgbClr val="333333"/>
                </a:solidFill>
                <a:latin typeface="Verdana" pitchFamily="34" charset="0"/>
              </a:rPr>
              <a:t/>
            </a:r>
            <a:br>
              <a:rPr lang="en-GB" sz="1200" dirty="0">
                <a:solidFill>
                  <a:srgbClr val="333333"/>
                </a:solidFill>
                <a:latin typeface="Verdana" pitchFamily="34" charset="0"/>
              </a:rPr>
            </a:br>
            <a:r>
              <a:rPr lang="en-GB" sz="1200" dirty="0">
                <a:solidFill>
                  <a:srgbClr val="333333"/>
                </a:solidFill>
                <a:latin typeface="Verdana" pitchFamily="34" charset="0"/>
              </a:rPr>
              <a:t>Fax:  +380-32-2</a:t>
            </a:r>
            <a:r>
              <a:rPr lang="en-US" sz="1200" dirty="0">
                <a:solidFill>
                  <a:srgbClr val="333333"/>
                </a:solidFill>
                <a:latin typeface="Verdana" pitchFamily="34" charset="0"/>
              </a:rPr>
              <a:t>40-9080</a:t>
            </a:r>
          </a:p>
          <a:p>
            <a:pPr>
              <a:lnSpc>
                <a:spcPct val="110000"/>
              </a:lnSpc>
              <a:defRPr/>
            </a:pPr>
            <a:endParaRPr lang="en-GB" sz="600" dirty="0">
              <a:solidFill>
                <a:srgbClr val="333333"/>
              </a:solidFill>
              <a:latin typeface="Verdana" pitchFamily="34" charset="0"/>
            </a:endParaRPr>
          </a:p>
          <a:p>
            <a:pPr>
              <a:lnSpc>
                <a:spcPct val="110000"/>
              </a:lnSpc>
              <a:defRPr/>
            </a:pPr>
            <a:r>
              <a:rPr lang="en-GB" sz="1200" dirty="0">
                <a:solidFill>
                  <a:srgbClr val="333333"/>
                </a:solidFill>
                <a:latin typeface="Verdana" pitchFamily="34" charset="0"/>
              </a:rPr>
              <a:t>E-mail: info@softserveinc.com</a:t>
            </a:r>
          </a:p>
          <a:p>
            <a:pPr>
              <a:lnSpc>
                <a:spcPct val="110000"/>
              </a:lnSpc>
              <a:defRPr/>
            </a:pPr>
            <a:r>
              <a:rPr lang="en-GB" sz="1200" dirty="0">
                <a:solidFill>
                  <a:srgbClr val="333333"/>
                </a:solidFill>
                <a:latin typeface="Verdana" pitchFamily="34" charset="0"/>
              </a:rPr>
              <a:t>Website: </a:t>
            </a:r>
            <a:r>
              <a:rPr lang="en-GB" sz="1200" b="1" dirty="0">
                <a:solidFill>
                  <a:schemeClr val="tx1">
                    <a:lumMod val="95000"/>
                    <a:lumOff val="5000"/>
                  </a:schemeClr>
                </a:solidFill>
                <a:latin typeface="Verdana" pitchFamily="34" charset="0"/>
              </a:rPr>
              <a:t>www.softserveinc.com</a:t>
            </a:r>
          </a:p>
          <a:p>
            <a:pPr>
              <a:lnSpc>
                <a:spcPct val="110000"/>
              </a:lnSpc>
              <a:defRPr/>
            </a:pPr>
            <a:endParaRPr lang="en-GB" sz="1200" b="1" dirty="0">
              <a:solidFill>
                <a:srgbClr val="333333"/>
              </a:solidFill>
              <a:latin typeface="Verdana" pitchFamily="34" charset="0"/>
            </a:endParaRPr>
          </a:p>
        </p:txBody>
      </p:sp>
      <p:sp>
        <p:nvSpPr>
          <p:cNvPr id="11" name="Text Box 5"/>
          <p:cNvSpPr txBox="1">
            <a:spLocks noChangeArrowheads="1"/>
          </p:cNvSpPr>
          <p:nvPr/>
        </p:nvSpPr>
        <p:spPr bwMode="auto">
          <a:xfrm>
            <a:off x="4724400" y="2073275"/>
            <a:ext cx="3733800" cy="1329595"/>
          </a:xfrm>
          <a:prstGeom prst="rect">
            <a:avLst/>
          </a:prstGeom>
          <a:noFill/>
          <a:ln w="9525">
            <a:noFill/>
            <a:miter lim="800000"/>
            <a:headEnd/>
            <a:tailEnd/>
          </a:ln>
        </p:spPr>
        <p:txBody>
          <a:bodyPr wrap="square">
            <a:spAutoFit/>
          </a:bodyPr>
          <a:lstStyle/>
          <a:p>
            <a:pPr>
              <a:spcBef>
                <a:spcPts val="0"/>
              </a:spcBef>
              <a:spcAft>
                <a:spcPts val="600"/>
              </a:spcAft>
              <a:defRPr/>
            </a:pPr>
            <a:r>
              <a:rPr lang="en-US" sz="1600" b="1" dirty="0">
                <a:solidFill>
                  <a:schemeClr val="accent6"/>
                </a:solidFill>
                <a:latin typeface="Verdana" pitchFamily="34" charset="0"/>
              </a:rPr>
              <a:t>US Headquarters</a:t>
            </a:r>
          </a:p>
          <a:p>
            <a:pPr>
              <a:lnSpc>
                <a:spcPct val="110000"/>
              </a:lnSpc>
              <a:defRPr/>
            </a:pPr>
            <a:r>
              <a:rPr lang="en-US" sz="1200" dirty="0">
                <a:solidFill>
                  <a:srgbClr val="333333"/>
                </a:solidFill>
                <a:latin typeface="Verdana" pitchFamily="34" charset="0"/>
              </a:rPr>
              <a:t>12800 University Drive, Suite 250</a:t>
            </a:r>
            <a:br>
              <a:rPr lang="en-US" sz="1200" dirty="0">
                <a:solidFill>
                  <a:srgbClr val="333333"/>
                </a:solidFill>
                <a:latin typeface="Verdana" pitchFamily="34" charset="0"/>
              </a:rPr>
            </a:br>
            <a:r>
              <a:rPr lang="en-US" sz="1200" dirty="0">
                <a:solidFill>
                  <a:srgbClr val="333333"/>
                </a:solidFill>
                <a:latin typeface="Verdana" pitchFamily="34" charset="0"/>
              </a:rPr>
              <a:t>Fort Myers, FL 33907, USA</a:t>
            </a:r>
          </a:p>
          <a:p>
            <a:pPr>
              <a:lnSpc>
                <a:spcPct val="110000"/>
              </a:lnSpc>
              <a:defRPr/>
            </a:pPr>
            <a:endParaRPr lang="en-GB" sz="600" dirty="0">
              <a:solidFill>
                <a:srgbClr val="333333"/>
              </a:solidFill>
              <a:latin typeface="Verdana" pitchFamily="34" charset="0"/>
            </a:endParaRPr>
          </a:p>
          <a:p>
            <a:pPr>
              <a:lnSpc>
                <a:spcPct val="110000"/>
              </a:lnSpc>
              <a:defRPr/>
            </a:pPr>
            <a:r>
              <a:rPr lang="en-GB" sz="1200" dirty="0">
                <a:solidFill>
                  <a:srgbClr val="333333"/>
                </a:solidFill>
                <a:latin typeface="Verdana" pitchFamily="34" charset="0"/>
              </a:rPr>
              <a:t>Tel:   </a:t>
            </a:r>
            <a:r>
              <a:rPr lang="en-US" sz="1200" dirty="0">
                <a:solidFill>
                  <a:srgbClr val="333333"/>
                </a:solidFill>
                <a:latin typeface="Verdana" pitchFamily="34" charset="0"/>
              </a:rPr>
              <a:t>239-690-3111 </a:t>
            </a:r>
            <a:r>
              <a:rPr lang="en-GB" sz="1200" dirty="0">
                <a:solidFill>
                  <a:srgbClr val="333333"/>
                </a:solidFill>
                <a:latin typeface="Verdana" pitchFamily="34" charset="0"/>
              </a:rPr>
              <a:t/>
            </a:r>
            <a:br>
              <a:rPr lang="en-GB" sz="1200" dirty="0">
                <a:solidFill>
                  <a:srgbClr val="333333"/>
                </a:solidFill>
                <a:latin typeface="Verdana" pitchFamily="34" charset="0"/>
              </a:rPr>
            </a:br>
            <a:r>
              <a:rPr lang="en-GB" sz="1200" dirty="0">
                <a:solidFill>
                  <a:srgbClr val="333333"/>
                </a:solidFill>
                <a:latin typeface="Verdana" pitchFamily="34" charset="0"/>
              </a:rPr>
              <a:t>Fax:  </a:t>
            </a:r>
            <a:r>
              <a:rPr lang="en-US" sz="1200" dirty="0">
                <a:solidFill>
                  <a:srgbClr val="333333"/>
                </a:solidFill>
                <a:latin typeface="Verdana" pitchFamily="34" charset="0"/>
              </a:rPr>
              <a:t>239-690-3116</a:t>
            </a:r>
            <a:endParaRPr lang="en-GB" sz="600" dirty="0">
              <a:solidFill>
                <a:srgbClr val="333333"/>
              </a:solidFill>
              <a:latin typeface="Verdana" pitchFamily="34" charset="0"/>
            </a:endParaRPr>
          </a:p>
        </p:txBody>
      </p:sp>
    </p:spTree>
    <p:extLst>
      <p:ext uri="{BB962C8B-B14F-4D97-AF65-F5344CB8AC3E}">
        <p14:creationId xmlns:p14="http://schemas.microsoft.com/office/powerpoint/2010/main" val="233662050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0"/>
          </p:nvPr>
        </p:nvSpPr>
        <p:spPr/>
        <p:txBody>
          <a:bodyPr>
            <a:normAutofit fontScale="92500" lnSpcReduction="10000"/>
          </a:bodyPr>
          <a:lstStyle/>
          <a:p>
            <a:r>
              <a:rPr lang="en-US" dirty="0"/>
              <a:t>1. Inline CSS: </a:t>
            </a:r>
          </a:p>
          <a:p>
            <a:r>
              <a:rPr lang="en-US" sz="1800" dirty="0">
                <a:solidFill>
                  <a:srgbClr val="0000FF"/>
                </a:solidFill>
                <a:latin typeface="Consolas" panose="020B0609020204030204" pitchFamily="49" charset="0"/>
              </a:rPr>
              <a:t>&lt;</a:t>
            </a:r>
            <a:r>
              <a:rPr lang="en-US" sz="1800" dirty="0">
                <a:solidFill>
                  <a:srgbClr val="A52A2A"/>
                </a:solidFill>
                <a:latin typeface="Consolas" panose="020B0609020204030204" pitchFamily="49" charset="0"/>
              </a:rPr>
              <a:t>h1</a:t>
            </a:r>
            <a:r>
              <a:rPr lang="en-US" sz="1800" dirty="0">
                <a:latin typeface="Consolas" panose="020B0609020204030204" pitchFamily="49" charset="0"/>
              </a:rPr>
              <a:t> </a:t>
            </a:r>
            <a:r>
              <a:rPr lang="en-US" sz="1800" dirty="0">
                <a:solidFill>
                  <a:srgbClr val="FF0000"/>
                </a:solidFill>
                <a:latin typeface="Consolas" panose="020B0609020204030204" pitchFamily="49" charset="0"/>
              </a:rPr>
              <a:t>style=</a:t>
            </a:r>
            <a:r>
              <a:rPr lang="en-US" sz="1800" dirty="0">
                <a:solidFill>
                  <a:srgbClr val="0000CD"/>
                </a:solidFill>
                <a:latin typeface="Consolas" panose="020B0609020204030204" pitchFamily="49" charset="0"/>
              </a:rPr>
              <a:t>"color:blue;margin-left:40px;"</a:t>
            </a:r>
            <a:r>
              <a:rPr lang="en-US" sz="1800" dirty="0">
                <a:solidFill>
                  <a:srgbClr val="0000FF"/>
                </a:solidFill>
                <a:latin typeface="Consolas" panose="020B0609020204030204" pitchFamily="49" charset="0"/>
              </a:rPr>
              <a:t>&gt;</a:t>
            </a:r>
            <a:r>
              <a:rPr lang="en-US" sz="1800" dirty="0">
                <a:latin typeface="Consolas" panose="020B0609020204030204" pitchFamily="49" charset="0"/>
              </a:rPr>
              <a:t>Some header</a:t>
            </a:r>
            <a:r>
              <a:rPr lang="en-US" sz="1800" dirty="0">
                <a:solidFill>
                  <a:srgbClr val="0000FF"/>
                </a:solidFill>
                <a:latin typeface="Consolas" panose="020B0609020204030204" pitchFamily="49" charset="0"/>
              </a:rPr>
              <a:t>&lt;</a:t>
            </a:r>
            <a:r>
              <a:rPr lang="en-US" sz="1800" dirty="0">
                <a:solidFill>
                  <a:srgbClr val="A52A2A"/>
                </a:solidFill>
                <a:latin typeface="Consolas" panose="020B0609020204030204" pitchFamily="49" charset="0"/>
              </a:rPr>
              <a:t>/h1</a:t>
            </a:r>
            <a:r>
              <a:rPr lang="en-US" sz="1800" dirty="0">
                <a:solidFill>
                  <a:srgbClr val="0000FF"/>
                </a:solidFill>
                <a:latin typeface="Consolas" panose="020B0609020204030204" pitchFamily="49" charset="0"/>
              </a:rPr>
              <a:t>&gt;</a:t>
            </a:r>
            <a:endParaRPr lang="en-US" dirty="0">
              <a:latin typeface="Consolas" panose="020B0609020204030204" pitchFamily="49" charset="0"/>
            </a:endParaRPr>
          </a:p>
          <a:p>
            <a:r>
              <a:rPr lang="en-US" dirty="0"/>
              <a:t>2. Internal Style Sheet:</a:t>
            </a:r>
          </a:p>
          <a:p>
            <a:r>
              <a:rPr lang="en-US" sz="1800" dirty="0">
                <a:solidFill>
                  <a:srgbClr val="A52A2A"/>
                </a:solidFill>
                <a:latin typeface="Consolas" panose="020B0609020204030204" pitchFamily="49" charset="0"/>
              </a:rPr>
              <a:t>&lt;head&gt;</a:t>
            </a:r>
          </a:p>
          <a:p>
            <a:r>
              <a:rPr lang="en-US" sz="1800" dirty="0">
                <a:solidFill>
                  <a:srgbClr val="A52A2A"/>
                </a:solidFill>
                <a:latin typeface="Consolas" panose="020B0609020204030204" pitchFamily="49" charset="0"/>
              </a:rPr>
              <a:t>  &lt;style&gt;</a:t>
            </a:r>
            <a:br>
              <a:rPr lang="en-US" sz="1800" dirty="0">
                <a:solidFill>
                  <a:srgbClr val="A52A2A"/>
                </a:solidFill>
                <a:latin typeface="Consolas" panose="020B0609020204030204" pitchFamily="49" charset="0"/>
              </a:rPr>
            </a:br>
            <a:r>
              <a:rPr lang="en-US" sz="1800" dirty="0">
                <a:solidFill>
                  <a:srgbClr val="A52A2A"/>
                </a:solidFill>
                <a:latin typeface="Consolas" panose="020B0609020204030204" pitchFamily="49" charset="0"/>
              </a:rPr>
              <a:t>    h1 </a:t>
            </a:r>
            <a:r>
              <a:rPr lang="en-US" sz="1800" dirty="0">
                <a:latin typeface="Consolas" panose="020B0609020204030204" pitchFamily="49" charset="0"/>
              </a:rPr>
              <a:t>{</a:t>
            </a:r>
            <a:r>
              <a:rPr lang="en-US" sz="1800" dirty="0"/>
              <a:t/>
            </a:r>
            <a:br>
              <a:rPr lang="en-US" sz="1800" dirty="0"/>
            </a:br>
            <a:r>
              <a:rPr lang="en-US" sz="1800" dirty="0">
                <a:latin typeface="Consolas" panose="020B0609020204030204" pitchFamily="49" charset="0"/>
              </a:rPr>
              <a:t>        </a:t>
            </a:r>
            <a:r>
              <a:rPr lang="en-US" sz="1800" dirty="0">
                <a:solidFill>
                  <a:srgbClr val="FF0000"/>
                </a:solidFill>
                <a:latin typeface="Consolas" panose="020B0609020204030204" pitchFamily="49" charset="0"/>
              </a:rPr>
              <a:t>color:</a:t>
            </a:r>
            <a:r>
              <a:rPr lang="en-US" sz="1800" dirty="0">
                <a:solidFill>
                  <a:srgbClr val="0000CD"/>
                </a:solidFill>
                <a:latin typeface="Consolas" panose="020B0609020204030204" pitchFamily="49" charset="0"/>
              </a:rPr>
              <a:t> blue;</a:t>
            </a:r>
            <a:r>
              <a:rPr lang="en-US" sz="1800" dirty="0"/>
              <a:t/>
            </a:r>
            <a:br>
              <a:rPr lang="en-US" sz="1800" dirty="0"/>
            </a:br>
            <a:r>
              <a:rPr lang="en-US" sz="1800" dirty="0">
                <a:latin typeface="Consolas" panose="020B0609020204030204" pitchFamily="49" charset="0"/>
              </a:rPr>
              <a:t>        </a:t>
            </a:r>
            <a:r>
              <a:rPr lang="en-US" sz="1800" dirty="0">
                <a:solidFill>
                  <a:srgbClr val="FF0000"/>
                </a:solidFill>
                <a:latin typeface="Consolas" panose="020B0609020204030204" pitchFamily="49" charset="0"/>
              </a:rPr>
              <a:t>margin-left:</a:t>
            </a:r>
            <a:r>
              <a:rPr lang="en-US" sz="1800" dirty="0">
                <a:solidFill>
                  <a:srgbClr val="0000CD"/>
                </a:solidFill>
                <a:latin typeface="Consolas" panose="020B0609020204030204" pitchFamily="49" charset="0"/>
              </a:rPr>
              <a:t> 40px;</a:t>
            </a:r>
            <a:r>
              <a:rPr lang="en-US" sz="1800" dirty="0"/>
              <a:t/>
            </a:r>
            <a:br>
              <a:rPr lang="en-US" sz="1800" dirty="0"/>
            </a:br>
            <a:r>
              <a:rPr lang="en-US" sz="1800" dirty="0"/>
              <a:t>       </a:t>
            </a:r>
            <a:r>
              <a:rPr lang="en-US" sz="1800" dirty="0">
                <a:latin typeface="Consolas" panose="020B0609020204030204" pitchFamily="49" charset="0"/>
              </a:rPr>
              <a:t>} </a:t>
            </a:r>
            <a:r>
              <a:rPr lang="en-US" sz="1800" dirty="0"/>
              <a:t/>
            </a:r>
            <a:br>
              <a:rPr lang="en-US" sz="1800" dirty="0"/>
            </a:br>
            <a:r>
              <a:rPr lang="en-US" sz="1800" dirty="0"/>
              <a:t>  </a:t>
            </a:r>
            <a:r>
              <a:rPr lang="en-US" sz="1800" dirty="0">
                <a:solidFill>
                  <a:srgbClr val="A52A2A"/>
                </a:solidFill>
                <a:latin typeface="Consolas" panose="020B0609020204030204" pitchFamily="49" charset="0"/>
              </a:rPr>
              <a:t>&lt;/style&gt;</a:t>
            </a:r>
          </a:p>
          <a:p>
            <a:r>
              <a:rPr lang="en-US" sz="1800" dirty="0">
                <a:solidFill>
                  <a:srgbClr val="A52A2A"/>
                </a:solidFill>
                <a:latin typeface="Consolas" panose="020B0609020204030204" pitchFamily="49" charset="0"/>
              </a:rPr>
              <a:t>&lt;/head&gt;</a:t>
            </a:r>
            <a:endParaRPr lang="en-US" sz="1800" dirty="0"/>
          </a:p>
          <a:p>
            <a:r>
              <a:rPr lang="en-US" dirty="0"/>
              <a:t>3. External file:</a:t>
            </a:r>
          </a:p>
          <a:p>
            <a:r>
              <a:rPr lang="en-US" sz="1800" dirty="0">
                <a:solidFill>
                  <a:srgbClr val="A52A2A"/>
                </a:solidFill>
                <a:latin typeface="Consolas" panose="020B0609020204030204" pitchFamily="49" charset="0"/>
              </a:rPr>
              <a:t>&lt;head&gt;</a:t>
            </a:r>
          </a:p>
          <a:p>
            <a:r>
              <a:rPr lang="en-US" sz="1800" dirty="0">
                <a:solidFill>
                  <a:srgbClr val="A52A2A"/>
                </a:solidFill>
                <a:latin typeface="Consolas" panose="020B0609020204030204" pitchFamily="49" charset="0"/>
              </a:rPr>
              <a:t>  </a:t>
            </a:r>
            <a:r>
              <a:rPr lang="en-US" sz="1800" dirty="0">
                <a:solidFill>
                  <a:srgbClr val="0000FF"/>
                </a:solidFill>
                <a:latin typeface="Consolas" panose="020B0609020204030204" pitchFamily="49" charset="0"/>
              </a:rPr>
              <a:t>&lt;</a:t>
            </a:r>
            <a:r>
              <a:rPr lang="en-US" sz="1800" dirty="0">
                <a:solidFill>
                  <a:srgbClr val="A52A2A"/>
                </a:solidFill>
                <a:latin typeface="Consolas" panose="020B0609020204030204" pitchFamily="49" charset="0"/>
              </a:rPr>
              <a:t>link</a:t>
            </a:r>
            <a:r>
              <a:rPr lang="en-US" sz="1800" dirty="0">
                <a:latin typeface="Consolas" panose="020B0609020204030204" pitchFamily="49" charset="0"/>
              </a:rPr>
              <a:t> </a:t>
            </a:r>
            <a:r>
              <a:rPr lang="en-US" sz="1800" dirty="0" err="1">
                <a:solidFill>
                  <a:srgbClr val="FF0000"/>
                </a:solidFill>
                <a:latin typeface="Consolas" panose="020B0609020204030204" pitchFamily="49" charset="0"/>
              </a:rPr>
              <a:t>rel</a:t>
            </a:r>
            <a:r>
              <a:rPr lang="en-US" sz="1800" dirty="0">
                <a:solidFill>
                  <a:srgbClr val="FF0000"/>
                </a:solidFill>
                <a:latin typeface="Consolas" panose="020B0609020204030204" pitchFamily="49" charset="0"/>
              </a:rPr>
              <a:t>=</a:t>
            </a:r>
            <a:r>
              <a:rPr lang="en-US" sz="1800" dirty="0">
                <a:solidFill>
                  <a:srgbClr val="0000CD"/>
                </a:solidFill>
                <a:latin typeface="Consolas" panose="020B0609020204030204" pitchFamily="49" charset="0"/>
              </a:rPr>
              <a:t>"stylesheet"</a:t>
            </a:r>
            <a:r>
              <a:rPr lang="en-US" sz="1800" dirty="0">
                <a:latin typeface="Consolas" panose="020B0609020204030204" pitchFamily="49" charset="0"/>
              </a:rPr>
              <a:t> </a:t>
            </a:r>
            <a:r>
              <a:rPr lang="en-US" sz="1800" dirty="0" err="1">
                <a:solidFill>
                  <a:srgbClr val="FF0000"/>
                </a:solidFill>
                <a:latin typeface="Consolas" panose="020B0609020204030204" pitchFamily="49" charset="0"/>
              </a:rPr>
              <a:t>href</a:t>
            </a:r>
            <a:r>
              <a:rPr lang="en-US" sz="1800" dirty="0">
                <a:solidFill>
                  <a:srgbClr val="FF0000"/>
                </a:solidFill>
                <a:latin typeface="Consolas" panose="020B0609020204030204" pitchFamily="49" charset="0"/>
              </a:rPr>
              <a:t>=</a:t>
            </a:r>
            <a:r>
              <a:rPr lang="en-US" sz="1800" dirty="0">
                <a:solidFill>
                  <a:srgbClr val="0000CD"/>
                </a:solidFill>
                <a:latin typeface="Consolas" panose="020B0609020204030204" pitchFamily="49" charset="0"/>
              </a:rPr>
              <a:t>"default.css"</a:t>
            </a:r>
            <a:r>
              <a:rPr lang="en-US" sz="1800" dirty="0">
                <a:solidFill>
                  <a:srgbClr val="0000FF"/>
                </a:solidFill>
                <a:latin typeface="Consolas" panose="020B0609020204030204" pitchFamily="49" charset="0"/>
              </a:rPr>
              <a:t>&gt; </a:t>
            </a:r>
            <a:endParaRPr lang="en-US" sz="1800" dirty="0">
              <a:solidFill>
                <a:srgbClr val="A52A2A"/>
              </a:solidFill>
              <a:latin typeface="Consolas" panose="020B0609020204030204" pitchFamily="49" charset="0"/>
            </a:endParaRPr>
          </a:p>
          <a:p>
            <a:r>
              <a:rPr lang="en-US" sz="1800" dirty="0">
                <a:solidFill>
                  <a:srgbClr val="A52A2A"/>
                </a:solidFill>
                <a:latin typeface="Consolas" panose="020B0609020204030204" pitchFamily="49" charset="0"/>
              </a:rPr>
              <a:t>&lt;/head&gt;</a:t>
            </a:r>
            <a:endParaRPr lang="en-US" sz="1800" dirty="0"/>
          </a:p>
        </p:txBody>
      </p:sp>
      <p:sp>
        <p:nvSpPr>
          <p:cNvPr id="8" name="Заголовок 7"/>
          <p:cNvSpPr>
            <a:spLocks noGrp="1"/>
          </p:cNvSpPr>
          <p:nvPr>
            <p:ph type="title"/>
          </p:nvPr>
        </p:nvSpPr>
        <p:spPr/>
        <p:txBody>
          <a:bodyPr/>
          <a:lstStyle/>
          <a:p>
            <a:r>
              <a:rPr lang="en-US" dirty="0"/>
              <a:t>How to add CSS to HTML?</a:t>
            </a:r>
            <a:endParaRPr lang="uk-UA" dirty="0"/>
          </a:p>
        </p:txBody>
      </p:sp>
      <p:sp>
        <p:nvSpPr>
          <p:cNvPr id="2" name="&quot;No&quot; Symbol 1"/>
          <p:cNvSpPr/>
          <p:nvPr/>
        </p:nvSpPr>
        <p:spPr>
          <a:xfrm>
            <a:off x="414528" y="1170432"/>
            <a:ext cx="2956560" cy="2956560"/>
          </a:xfrm>
          <a:prstGeom prst="noSmoking">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uk-UA">
              <a:solidFill>
                <a:schemeClr val="tx1"/>
              </a:solidFill>
            </a:endParaRPr>
          </a:p>
        </p:txBody>
      </p:sp>
      <p:pic>
        <p:nvPicPr>
          <p:cNvPr id="2050" name="Picture 2" descr="Check Mark, Symbol, Yes, Ok, Choice, Vote, Confir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4647" y="3799100"/>
            <a:ext cx="3036947" cy="2333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3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Link Between HTML and CSS</a:t>
            </a:r>
          </a:p>
        </p:txBody>
      </p:sp>
      <p:sp>
        <p:nvSpPr>
          <p:cNvPr id="3" name="Content Placeholder 2"/>
          <p:cNvSpPr>
            <a:spLocks noGrp="1"/>
          </p:cNvSpPr>
          <p:nvPr>
            <p:ph idx="1"/>
          </p:nvPr>
        </p:nvSpPr>
        <p:spPr/>
        <p:txBody>
          <a:bodyPr>
            <a:normAutofit fontScale="92500" lnSpcReduction="10000"/>
          </a:bodyPr>
          <a:lstStyle/>
          <a:p>
            <a:r>
              <a:rPr lang="en-US" dirty="0"/>
              <a:t>The </a:t>
            </a:r>
            <a:r>
              <a:rPr lang="en-US" sz="2800" dirty="0">
                <a:latin typeface="Courier New" pitchFamily="49" charset="0"/>
                <a:cs typeface="Courier New" pitchFamily="49" charset="0"/>
              </a:rPr>
              <a:t>&lt;link&gt;</a:t>
            </a:r>
            <a:r>
              <a:rPr lang="en-US" dirty="0"/>
              <a:t> element in an HTML file links the HTML file to a CSS file.</a:t>
            </a:r>
          </a:p>
          <a:p>
            <a:r>
              <a:rPr lang="en-US" dirty="0"/>
              <a:t>You can reference more than one CSS file in an HTML page.</a:t>
            </a:r>
          </a:p>
          <a:p>
            <a:pPr>
              <a:spcAft>
                <a:spcPts val="1200"/>
              </a:spcAft>
            </a:pPr>
            <a:r>
              <a:rPr lang="en-US" dirty="0"/>
              <a:t>Markup example:</a:t>
            </a:r>
          </a:p>
          <a:p>
            <a:pPr marL="457200" indent="0">
              <a:spcAft>
                <a:spcPts val="1200"/>
              </a:spcAft>
              <a:buNone/>
            </a:pPr>
            <a:r>
              <a:rPr lang="en-US" sz="2600" dirty="0">
                <a:latin typeface="Courier New" pitchFamily="49" charset="0"/>
                <a:cs typeface="Courier New" pitchFamily="49" charset="0"/>
              </a:rPr>
              <a:t>&lt;link href = "filename.css" rel = "stylesheet" type = "text/css"&gt;</a:t>
            </a:r>
          </a:p>
          <a:p>
            <a:pPr>
              <a:spcAft>
                <a:spcPts val="1200"/>
              </a:spcAft>
            </a:pPr>
            <a:r>
              <a:rPr lang="en-US" dirty="0"/>
              <a:t>For simple projects, can use the </a:t>
            </a:r>
            <a:r>
              <a:rPr lang="en-US" sz="2800" dirty="0">
                <a:latin typeface="Courier New" pitchFamily="49" charset="0"/>
                <a:cs typeface="Courier New" pitchFamily="49" charset="0"/>
              </a:rPr>
              <a:t>&lt;style&gt;</a:t>
            </a:r>
            <a:r>
              <a:rPr lang="en-US" dirty="0"/>
              <a:t> tag to include styles within an HTML document</a:t>
            </a:r>
          </a:p>
        </p:txBody>
      </p:sp>
    </p:spTree>
    <p:extLst>
      <p:ext uri="{BB962C8B-B14F-4D97-AF65-F5344CB8AC3E}">
        <p14:creationId xmlns:p14="http://schemas.microsoft.com/office/powerpoint/2010/main" val="4032847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Selector and Declaration</a:t>
            </a:r>
          </a:p>
        </p:txBody>
      </p:sp>
      <p:sp>
        <p:nvSpPr>
          <p:cNvPr id="3" name="Content Placeholder 2"/>
          <p:cNvSpPr>
            <a:spLocks noGrp="1"/>
          </p:cNvSpPr>
          <p:nvPr>
            <p:ph idx="1"/>
          </p:nvPr>
        </p:nvSpPr>
        <p:spPr/>
        <p:txBody>
          <a:bodyPr/>
          <a:lstStyle/>
          <a:p>
            <a:r>
              <a:rPr lang="en-US" dirty="0"/>
              <a:t>The </a:t>
            </a:r>
            <a:r>
              <a:rPr lang="en-US" b="1" i="1" dirty="0"/>
              <a:t>selector </a:t>
            </a:r>
            <a:r>
              <a:rPr lang="en-US" dirty="0"/>
              <a:t>is usually the HTML element you want to style. The </a:t>
            </a:r>
            <a:r>
              <a:rPr lang="en-US" b="1" i="1" dirty="0"/>
              <a:t>declaration </a:t>
            </a:r>
            <a:r>
              <a:rPr lang="en-US" dirty="0"/>
              <a:t>is the style for a specific selector. A declaration has a property, which is a style attribute, and a value.</a:t>
            </a:r>
          </a:p>
        </p:txBody>
      </p:sp>
      <p:sp>
        <p:nvSpPr>
          <p:cNvPr id="4" name="Rounded Rectangle 3"/>
          <p:cNvSpPr/>
          <p:nvPr/>
        </p:nvSpPr>
        <p:spPr>
          <a:xfrm>
            <a:off x="1524000" y="4724400"/>
            <a:ext cx="1295400" cy="76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t>p</a:t>
            </a:r>
          </a:p>
        </p:txBody>
      </p:sp>
      <p:sp>
        <p:nvSpPr>
          <p:cNvPr id="5" name="Rounded Rectangle 4"/>
          <p:cNvSpPr/>
          <p:nvPr/>
        </p:nvSpPr>
        <p:spPr>
          <a:xfrm>
            <a:off x="3276600" y="4724400"/>
            <a:ext cx="4191000" cy="762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t>{color: brown;}</a:t>
            </a:r>
          </a:p>
        </p:txBody>
      </p:sp>
      <p:sp>
        <p:nvSpPr>
          <p:cNvPr id="6" name="TextBox 3"/>
          <p:cNvSpPr txBox="1">
            <a:spLocks noChangeArrowheads="1"/>
          </p:cNvSpPr>
          <p:nvPr/>
        </p:nvSpPr>
        <p:spPr bwMode="auto">
          <a:xfrm>
            <a:off x="1447800" y="4205288"/>
            <a:ext cx="137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dirty="0"/>
              <a:t>Selector</a:t>
            </a:r>
          </a:p>
        </p:txBody>
      </p:sp>
      <p:sp>
        <p:nvSpPr>
          <p:cNvPr id="7" name="TextBox 6"/>
          <p:cNvSpPr txBox="1">
            <a:spLocks noChangeArrowheads="1"/>
          </p:cNvSpPr>
          <p:nvPr/>
        </p:nvSpPr>
        <p:spPr bwMode="auto">
          <a:xfrm>
            <a:off x="4419600" y="4205288"/>
            <a:ext cx="190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dirty="0"/>
              <a:t>Declaration</a:t>
            </a:r>
          </a:p>
        </p:txBody>
      </p:sp>
      <p:sp>
        <p:nvSpPr>
          <p:cNvPr id="8" name="TextBox 7"/>
          <p:cNvSpPr txBox="1">
            <a:spLocks noChangeArrowheads="1"/>
          </p:cNvSpPr>
          <p:nvPr/>
        </p:nvSpPr>
        <p:spPr bwMode="auto">
          <a:xfrm>
            <a:off x="4038600" y="592455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a:t>Property</a:t>
            </a:r>
          </a:p>
        </p:txBody>
      </p:sp>
      <p:sp>
        <p:nvSpPr>
          <p:cNvPr id="9" name="TextBox 8"/>
          <p:cNvSpPr txBox="1">
            <a:spLocks noChangeArrowheads="1"/>
          </p:cNvSpPr>
          <p:nvPr/>
        </p:nvSpPr>
        <p:spPr bwMode="auto">
          <a:xfrm>
            <a:off x="5562600" y="5959475"/>
            <a:ext cx="914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a:t>Value</a:t>
            </a:r>
          </a:p>
        </p:txBody>
      </p:sp>
      <p:cxnSp>
        <p:nvCxnSpPr>
          <p:cNvPr id="10" name="Straight Arrow Connector 9"/>
          <p:cNvCxnSpPr/>
          <p:nvPr/>
        </p:nvCxnSpPr>
        <p:spPr>
          <a:xfrm flipV="1">
            <a:off x="4648200" y="5486400"/>
            <a:ext cx="0" cy="4619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945188" y="5486400"/>
            <a:ext cx="0" cy="4619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619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272143" y="5394959"/>
            <a:ext cx="8621032" cy="374015"/>
          </a:xfrm>
        </p:spPr>
        <p:txBody>
          <a:bodyPr>
            <a:normAutofit/>
          </a:bodyPr>
          <a:lstStyle/>
          <a:p>
            <a:r>
              <a:rPr lang="en-US" sz="1800" dirty="0">
                <a:hlinkClick r:id="rId2"/>
              </a:rPr>
              <a:t>https://developer.mozilla.org/en-US/docs/Web/CSS/Reference#Selectors</a:t>
            </a:r>
            <a:r>
              <a:rPr lang="en-US" sz="1800" dirty="0"/>
              <a:t> </a:t>
            </a:r>
            <a:endParaRPr lang="uk-UA" sz="1800" dirty="0"/>
          </a:p>
        </p:txBody>
      </p:sp>
      <p:sp>
        <p:nvSpPr>
          <p:cNvPr id="8" name="Заголовок 7"/>
          <p:cNvSpPr>
            <a:spLocks noGrp="1"/>
          </p:cNvSpPr>
          <p:nvPr>
            <p:ph type="title"/>
          </p:nvPr>
        </p:nvSpPr>
        <p:spPr/>
        <p:txBody>
          <a:bodyPr/>
          <a:lstStyle/>
          <a:p>
            <a:r>
              <a:rPr lang="en-US" dirty="0"/>
              <a:t>CSS selectors</a:t>
            </a:r>
            <a:endParaRPr lang="uk-UA" dirty="0"/>
          </a:p>
        </p:txBody>
      </p:sp>
      <p:pic>
        <p:nvPicPr>
          <p:cNvPr id="3" name="Picture 2"/>
          <p:cNvPicPr>
            <a:picLocks noChangeAspect="1"/>
          </p:cNvPicPr>
          <p:nvPr/>
        </p:nvPicPr>
        <p:blipFill>
          <a:blip r:embed="rId3"/>
          <a:stretch>
            <a:fillRect/>
          </a:stretch>
        </p:blipFill>
        <p:spPr>
          <a:xfrm>
            <a:off x="272144" y="1233493"/>
            <a:ext cx="3289628" cy="4118795"/>
          </a:xfrm>
          <a:prstGeom prst="rect">
            <a:avLst/>
          </a:prstGeom>
        </p:spPr>
      </p:pic>
    </p:spTree>
    <p:extLst>
      <p:ext uri="{BB962C8B-B14F-4D97-AF65-F5344CB8AC3E}">
        <p14:creationId xmlns:p14="http://schemas.microsoft.com/office/powerpoint/2010/main" val="277636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Selectors - General</a:t>
            </a:r>
            <a:endParaRPr lang="uk-UA"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51312920"/>
              </p:ext>
            </p:extLst>
          </p:nvPr>
        </p:nvGraphicFramePr>
        <p:xfrm>
          <a:off x="457200" y="914399"/>
          <a:ext cx="8229600" cy="5257800"/>
        </p:xfrm>
        <a:graphic>
          <a:graphicData uri="http://schemas.openxmlformats.org/drawingml/2006/table">
            <a:tbl>
              <a:tblPr/>
              <a:tblGrid>
                <a:gridCol w="1669126">
                  <a:extLst>
                    <a:ext uri="{9D8B030D-6E8A-4147-A177-3AD203B41FA5}">
                      <a16:colId xmlns:a16="http://schemas.microsoft.com/office/drawing/2014/main" val="3714872655"/>
                    </a:ext>
                  </a:extLst>
                </a:gridCol>
                <a:gridCol w="1776236">
                  <a:extLst>
                    <a:ext uri="{9D8B030D-6E8A-4147-A177-3AD203B41FA5}">
                      <a16:colId xmlns:a16="http://schemas.microsoft.com/office/drawing/2014/main" val="3725753574"/>
                    </a:ext>
                  </a:extLst>
                </a:gridCol>
                <a:gridCol w="4266534">
                  <a:extLst>
                    <a:ext uri="{9D8B030D-6E8A-4147-A177-3AD203B41FA5}">
                      <a16:colId xmlns:a16="http://schemas.microsoft.com/office/drawing/2014/main" val="96110547"/>
                    </a:ext>
                  </a:extLst>
                </a:gridCol>
                <a:gridCol w="517704">
                  <a:extLst>
                    <a:ext uri="{9D8B030D-6E8A-4147-A177-3AD203B41FA5}">
                      <a16:colId xmlns:a16="http://schemas.microsoft.com/office/drawing/2014/main" val="1311171268"/>
                    </a:ext>
                  </a:extLst>
                </a:gridCol>
              </a:tblGrid>
              <a:tr h="397887">
                <a:tc>
                  <a:txBody>
                    <a:bodyPr/>
                    <a:lstStyle/>
                    <a:p>
                      <a:pPr algn="l" fontAlgn="t"/>
                      <a:r>
                        <a:rPr lang="en-US" sz="1400" b="1">
                          <a:effectLst/>
                        </a:rPr>
                        <a:t>Selector</a:t>
                      </a:r>
                    </a:p>
                  </a:txBody>
                  <a:tcPr marL="61162" marR="61162" marT="61162" marB="61162">
                    <a:lnL>
                      <a:noFill/>
                    </a:lnL>
                    <a:lnR>
                      <a:noFill/>
                    </a:lnR>
                    <a:lnT>
                      <a:noFill/>
                    </a:lnT>
                    <a:lnB>
                      <a:noFill/>
                    </a:lnB>
                    <a:solidFill>
                      <a:srgbClr val="FFFFFF"/>
                    </a:solidFill>
                  </a:tcPr>
                </a:tc>
                <a:tc>
                  <a:txBody>
                    <a:bodyPr/>
                    <a:lstStyle/>
                    <a:p>
                      <a:pPr algn="l" fontAlgn="t"/>
                      <a:r>
                        <a:rPr lang="en-US" sz="1400" b="1">
                          <a:effectLst/>
                        </a:rPr>
                        <a:t>Example</a:t>
                      </a:r>
                    </a:p>
                  </a:txBody>
                  <a:tcPr marL="61162" marR="61162" marT="61162" marB="61162">
                    <a:lnL>
                      <a:noFill/>
                    </a:lnL>
                    <a:lnR>
                      <a:noFill/>
                    </a:lnR>
                    <a:lnT>
                      <a:noFill/>
                    </a:lnT>
                    <a:lnB>
                      <a:noFill/>
                    </a:lnB>
                    <a:solidFill>
                      <a:srgbClr val="FFFFFF"/>
                    </a:solidFill>
                  </a:tcPr>
                </a:tc>
                <a:tc>
                  <a:txBody>
                    <a:bodyPr/>
                    <a:lstStyle/>
                    <a:p>
                      <a:pPr algn="l" fontAlgn="t"/>
                      <a:r>
                        <a:rPr lang="en-US" sz="1400" b="1" dirty="0">
                          <a:effectLst/>
                        </a:rPr>
                        <a:t>Example description</a:t>
                      </a:r>
                    </a:p>
                  </a:txBody>
                  <a:tcPr marL="61162" marR="61162" marT="61162" marB="61162">
                    <a:lnL>
                      <a:noFill/>
                    </a:lnL>
                    <a:lnR>
                      <a:noFill/>
                    </a:lnR>
                    <a:lnT>
                      <a:noFill/>
                    </a:lnT>
                    <a:lnB>
                      <a:noFill/>
                    </a:lnB>
                    <a:solidFill>
                      <a:srgbClr val="FFFFFF"/>
                    </a:solidFill>
                  </a:tcPr>
                </a:tc>
                <a:tc>
                  <a:txBody>
                    <a:bodyPr/>
                    <a:lstStyle/>
                    <a:p>
                      <a:pPr algn="l" fontAlgn="t"/>
                      <a:endParaRPr lang="en-US" sz="1400" dirty="0">
                        <a:effectLst/>
                      </a:endParaRPr>
                    </a:p>
                  </a:txBody>
                  <a:tcPr marL="61162" marR="61162" marT="61162" marB="61162">
                    <a:lnL>
                      <a:noFill/>
                    </a:lnL>
                    <a:lnR>
                      <a:noFill/>
                    </a:lnR>
                    <a:lnT>
                      <a:noFill/>
                    </a:lnT>
                    <a:lnB>
                      <a:noFill/>
                    </a:lnB>
                    <a:solidFill>
                      <a:srgbClr val="FFFFFF"/>
                    </a:solidFill>
                  </a:tcPr>
                </a:tc>
                <a:extLst>
                  <a:ext uri="{0D108BD9-81ED-4DB2-BD59-A6C34878D82A}">
                    <a16:rowId xmlns:a16="http://schemas.microsoft.com/office/drawing/2014/main" val="4077630125"/>
                  </a:ext>
                </a:extLst>
              </a:tr>
              <a:tr h="397887">
                <a:tc>
                  <a:txBody>
                    <a:bodyPr/>
                    <a:lstStyle/>
                    <a:p>
                      <a:pPr algn="l" fontAlgn="t"/>
                      <a:r>
                        <a:rPr lang="en-US" sz="1400">
                          <a:effectLst/>
                          <a:hlinkClick r:id="rId2"/>
                        </a:rPr>
                        <a:t>.</a:t>
                      </a:r>
                      <a:r>
                        <a:rPr lang="en-US" sz="1400" i="1">
                          <a:effectLst/>
                          <a:hlinkClick r:id="rId2"/>
                        </a:rPr>
                        <a:t>class</a:t>
                      </a:r>
                      <a:endParaRPr lang="en-US" sz="1400">
                        <a:effectLst/>
                      </a:endParaRPr>
                    </a:p>
                  </a:txBody>
                  <a:tcPr marL="61162" marR="61162" marT="61162" marB="61162">
                    <a:lnL>
                      <a:noFill/>
                    </a:lnL>
                    <a:lnR>
                      <a:noFill/>
                    </a:lnR>
                    <a:lnT>
                      <a:noFill/>
                    </a:lnT>
                    <a:lnB>
                      <a:noFill/>
                    </a:lnB>
                    <a:solidFill>
                      <a:srgbClr val="F1F1F1"/>
                    </a:solidFill>
                  </a:tcPr>
                </a:tc>
                <a:tc>
                  <a:txBody>
                    <a:bodyPr/>
                    <a:lstStyle/>
                    <a:p>
                      <a:pPr algn="l" fontAlgn="t"/>
                      <a:r>
                        <a:rPr lang="en-US" sz="1400">
                          <a:effectLst/>
                        </a:rPr>
                        <a:t>.intro</a:t>
                      </a:r>
                    </a:p>
                  </a:txBody>
                  <a:tcPr marL="61162" marR="61162" marT="61162" marB="61162">
                    <a:lnL>
                      <a:noFill/>
                    </a:lnL>
                    <a:lnR>
                      <a:noFill/>
                    </a:lnR>
                    <a:lnT>
                      <a:noFill/>
                    </a:lnT>
                    <a:lnB>
                      <a:noFill/>
                    </a:lnB>
                    <a:solidFill>
                      <a:srgbClr val="F1F1F1"/>
                    </a:solidFill>
                  </a:tcPr>
                </a:tc>
                <a:tc>
                  <a:txBody>
                    <a:bodyPr/>
                    <a:lstStyle/>
                    <a:p>
                      <a:pPr algn="l" fontAlgn="t"/>
                      <a:r>
                        <a:rPr lang="en-US" sz="1400">
                          <a:effectLst/>
                        </a:rPr>
                        <a:t>Selects all elements with class="intro"</a:t>
                      </a:r>
                    </a:p>
                  </a:txBody>
                  <a:tcPr marL="61162" marR="61162" marT="61162" marB="61162">
                    <a:lnL>
                      <a:noFill/>
                    </a:lnL>
                    <a:lnR>
                      <a:noFill/>
                    </a:lnR>
                    <a:lnT>
                      <a:noFill/>
                    </a:lnT>
                    <a:lnB>
                      <a:noFill/>
                    </a:lnB>
                    <a:solidFill>
                      <a:srgbClr val="F1F1F1"/>
                    </a:solidFill>
                  </a:tcPr>
                </a:tc>
                <a:tc>
                  <a:txBody>
                    <a:bodyPr/>
                    <a:lstStyle/>
                    <a:p>
                      <a:pPr algn="l" fontAlgn="t"/>
                      <a:endParaRPr lang="uk-UA" sz="1400" dirty="0">
                        <a:effectLst/>
                      </a:endParaRPr>
                    </a:p>
                  </a:txBody>
                  <a:tcPr marL="61162" marR="61162" marT="61162" marB="61162">
                    <a:lnL>
                      <a:noFill/>
                    </a:lnL>
                    <a:lnR>
                      <a:noFill/>
                    </a:lnR>
                    <a:lnT>
                      <a:noFill/>
                    </a:lnT>
                    <a:lnB>
                      <a:noFill/>
                    </a:lnB>
                    <a:solidFill>
                      <a:srgbClr val="F1F1F1"/>
                    </a:solidFill>
                  </a:tcPr>
                </a:tc>
                <a:extLst>
                  <a:ext uri="{0D108BD9-81ED-4DB2-BD59-A6C34878D82A}">
                    <a16:rowId xmlns:a16="http://schemas.microsoft.com/office/drawing/2014/main" val="1807686100"/>
                  </a:ext>
                </a:extLst>
              </a:tr>
              <a:tr h="397887">
                <a:tc>
                  <a:txBody>
                    <a:bodyPr/>
                    <a:lstStyle/>
                    <a:p>
                      <a:pPr algn="l" fontAlgn="t"/>
                      <a:r>
                        <a:rPr lang="en-US" sz="1400">
                          <a:effectLst/>
                          <a:hlinkClick r:id="rId3"/>
                        </a:rPr>
                        <a:t>#</a:t>
                      </a:r>
                      <a:r>
                        <a:rPr lang="en-US" sz="1400" i="1">
                          <a:effectLst/>
                          <a:hlinkClick r:id="rId3"/>
                        </a:rPr>
                        <a:t>id</a:t>
                      </a:r>
                      <a:endParaRPr lang="en-US" sz="1400">
                        <a:effectLst/>
                      </a:endParaRPr>
                    </a:p>
                  </a:txBody>
                  <a:tcPr marL="61162" marR="61162" marT="61162" marB="61162">
                    <a:lnL>
                      <a:noFill/>
                    </a:lnL>
                    <a:lnR>
                      <a:noFill/>
                    </a:lnR>
                    <a:lnT>
                      <a:noFill/>
                    </a:lnT>
                    <a:lnB>
                      <a:noFill/>
                    </a:lnB>
                    <a:solidFill>
                      <a:srgbClr val="FFFFFF"/>
                    </a:solidFill>
                  </a:tcPr>
                </a:tc>
                <a:tc>
                  <a:txBody>
                    <a:bodyPr/>
                    <a:lstStyle/>
                    <a:p>
                      <a:pPr algn="l" fontAlgn="t"/>
                      <a:r>
                        <a:rPr lang="en-US" sz="1400">
                          <a:effectLst/>
                        </a:rPr>
                        <a:t>#firstname</a:t>
                      </a:r>
                    </a:p>
                  </a:txBody>
                  <a:tcPr marL="61162" marR="61162" marT="61162" marB="61162">
                    <a:lnL>
                      <a:noFill/>
                    </a:lnL>
                    <a:lnR>
                      <a:noFill/>
                    </a:lnR>
                    <a:lnT>
                      <a:noFill/>
                    </a:lnT>
                    <a:lnB>
                      <a:noFill/>
                    </a:lnB>
                    <a:solidFill>
                      <a:srgbClr val="FFFFFF"/>
                    </a:solidFill>
                  </a:tcPr>
                </a:tc>
                <a:tc>
                  <a:txBody>
                    <a:bodyPr/>
                    <a:lstStyle/>
                    <a:p>
                      <a:pPr algn="l" fontAlgn="t"/>
                      <a:r>
                        <a:rPr lang="en-US" sz="1400">
                          <a:effectLst/>
                        </a:rPr>
                        <a:t>Selects the element with id="firstname"</a:t>
                      </a:r>
                    </a:p>
                  </a:txBody>
                  <a:tcPr marL="61162" marR="61162" marT="61162" marB="61162">
                    <a:lnL>
                      <a:noFill/>
                    </a:lnL>
                    <a:lnR>
                      <a:noFill/>
                    </a:lnR>
                    <a:lnT>
                      <a:noFill/>
                    </a:lnT>
                    <a:lnB>
                      <a:noFill/>
                    </a:lnB>
                    <a:solidFill>
                      <a:srgbClr val="FFFFFF"/>
                    </a:solidFill>
                  </a:tcPr>
                </a:tc>
                <a:tc>
                  <a:txBody>
                    <a:bodyPr/>
                    <a:lstStyle/>
                    <a:p>
                      <a:pPr algn="l" fontAlgn="t"/>
                      <a:endParaRPr lang="uk-UA" sz="1400" dirty="0">
                        <a:effectLst/>
                      </a:endParaRPr>
                    </a:p>
                  </a:txBody>
                  <a:tcPr marL="61162" marR="61162" marT="61162" marB="61162">
                    <a:lnL>
                      <a:noFill/>
                    </a:lnL>
                    <a:lnR>
                      <a:noFill/>
                    </a:lnR>
                    <a:lnT>
                      <a:noFill/>
                    </a:lnT>
                    <a:lnB>
                      <a:noFill/>
                    </a:lnB>
                    <a:solidFill>
                      <a:srgbClr val="FFFFFF"/>
                    </a:solidFill>
                  </a:tcPr>
                </a:tc>
                <a:extLst>
                  <a:ext uri="{0D108BD9-81ED-4DB2-BD59-A6C34878D82A}">
                    <a16:rowId xmlns:a16="http://schemas.microsoft.com/office/drawing/2014/main" val="1903005533"/>
                  </a:ext>
                </a:extLst>
              </a:tr>
              <a:tr h="397887">
                <a:tc>
                  <a:txBody>
                    <a:bodyPr/>
                    <a:lstStyle/>
                    <a:p>
                      <a:pPr algn="l" fontAlgn="t"/>
                      <a:r>
                        <a:rPr lang="uk-UA" sz="1400">
                          <a:effectLst/>
                          <a:hlinkClick r:id="rId4"/>
                        </a:rPr>
                        <a:t>*</a:t>
                      </a:r>
                      <a:endParaRPr lang="uk-UA" sz="1400">
                        <a:effectLst/>
                      </a:endParaRPr>
                    </a:p>
                  </a:txBody>
                  <a:tcPr marL="61162" marR="61162" marT="61162" marB="61162">
                    <a:lnL>
                      <a:noFill/>
                    </a:lnL>
                    <a:lnR>
                      <a:noFill/>
                    </a:lnR>
                    <a:lnT>
                      <a:noFill/>
                    </a:lnT>
                    <a:lnB>
                      <a:noFill/>
                    </a:lnB>
                    <a:solidFill>
                      <a:srgbClr val="F1F1F1"/>
                    </a:solidFill>
                  </a:tcPr>
                </a:tc>
                <a:tc>
                  <a:txBody>
                    <a:bodyPr/>
                    <a:lstStyle/>
                    <a:p>
                      <a:pPr algn="l" fontAlgn="t"/>
                      <a:r>
                        <a:rPr lang="uk-UA" sz="1400">
                          <a:effectLst/>
                        </a:rPr>
                        <a:t>*</a:t>
                      </a:r>
                    </a:p>
                  </a:txBody>
                  <a:tcPr marL="61162" marR="61162" marT="61162" marB="61162">
                    <a:lnL>
                      <a:noFill/>
                    </a:lnL>
                    <a:lnR>
                      <a:noFill/>
                    </a:lnR>
                    <a:lnT>
                      <a:noFill/>
                    </a:lnT>
                    <a:lnB>
                      <a:noFill/>
                    </a:lnB>
                    <a:solidFill>
                      <a:srgbClr val="F1F1F1"/>
                    </a:solidFill>
                  </a:tcPr>
                </a:tc>
                <a:tc>
                  <a:txBody>
                    <a:bodyPr/>
                    <a:lstStyle/>
                    <a:p>
                      <a:pPr algn="l" fontAlgn="t"/>
                      <a:r>
                        <a:rPr lang="en-US" sz="1400">
                          <a:effectLst/>
                        </a:rPr>
                        <a:t>Selects all elements</a:t>
                      </a:r>
                    </a:p>
                  </a:txBody>
                  <a:tcPr marL="61162" marR="61162" marT="61162" marB="61162">
                    <a:lnL>
                      <a:noFill/>
                    </a:lnL>
                    <a:lnR>
                      <a:noFill/>
                    </a:lnR>
                    <a:lnT>
                      <a:noFill/>
                    </a:lnT>
                    <a:lnB>
                      <a:noFill/>
                    </a:lnB>
                    <a:solidFill>
                      <a:srgbClr val="F1F1F1"/>
                    </a:solidFill>
                  </a:tcPr>
                </a:tc>
                <a:tc>
                  <a:txBody>
                    <a:bodyPr/>
                    <a:lstStyle/>
                    <a:p>
                      <a:pPr algn="l" fontAlgn="t"/>
                      <a:endParaRPr lang="uk-UA" sz="1400" dirty="0">
                        <a:effectLst/>
                      </a:endParaRPr>
                    </a:p>
                  </a:txBody>
                  <a:tcPr marL="61162" marR="61162" marT="61162" marB="61162">
                    <a:lnL>
                      <a:noFill/>
                    </a:lnL>
                    <a:lnR>
                      <a:noFill/>
                    </a:lnR>
                    <a:lnT>
                      <a:noFill/>
                    </a:lnT>
                    <a:lnB>
                      <a:noFill/>
                    </a:lnB>
                    <a:solidFill>
                      <a:srgbClr val="F1F1F1"/>
                    </a:solidFill>
                  </a:tcPr>
                </a:tc>
                <a:extLst>
                  <a:ext uri="{0D108BD9-81ED-4DB2-BD59-A6C34878D82A}">
                    <a16:rowId xmlns:a16="http://schemas.microsoft.com/office/drawing/2014/main" val="967551742"/>
                  </a:ext>
                </a:extLst>
              </a:tr>
              <a:tr h="397887">
                <a:tc>
                  <a:txBody>
                    <a:bodyPr/>
                    <a:lstStyle/>
                    <a:p>
                      <a:pPr algn="l" fontAlgn="t"/>
                      <a:r>
                        <a:rPr lang="en-US" sz="1400" i="1">
                          <a:effectLst/>
                          <a:hlinkClick r:id="rId5"/>
                        </a:rPr>
                        <a:t>element</a:t>
                      </a:r>
                      <a:endParaRPr lang="en-US" sz="1400">
                        <a:effectLst/>
                      </a:endParaRPr>
                    </a:p>
                  </a:txBody>
                  <a:tcPr marL="61162" marR="61162" marT="61162" marB="61162">
                    <a:lnL>
                      <a:noFill/>
                    </a:lnL>
                    <a:lnR>
                      <a:noFill/>
                    </a:lnR>
                    <a:lnT>
                      <a:noFill/>
                    </a:lnT>
                    <a:lnB>
                      <a:noFill/>
                    </a:lnB>
                    <a:solidFill>
                      <a:srgbClr val="FFFFFF"/>
                    </a:solidFill>
                  </a:tcPr>
                </a:tc>
                <a:tc>
                  <a:txBody>
                    <a:bodyPr/>
                    <a:lstStyle/>
                    <a:p>
                      <a:pPr algn="l" fontAlgn="t"/>
                      <a:r>
                        <a:rPr lang="en-US" sz="1400">
                          <a:effectLst/>
                        </a:rPr>
                        <a:t>p</a:t>
                      </a:r>
                    </a:p>
                  </a:txBody>
                  <a:tcPr marL="61162" marR="61162" marT="61162" marB="61162">
                    <a:lnL>
                      <a:noFill/>
                    </a:lnL>
                    <a:lnR>
                      <a:noFill/>
                    </a:lnR>
                    <a:lnT>
                      <a:noFill/>
                    </a:lnT>
                    <a:lnB>
                      <a:noFill/>
                    </a:lnB>
                    <a:solidFill>
                      <a:srgbClr val="FFFFFF"/>
                    </a:solidFill>
                  </a:tcPr>
                </a:tc>
                <a:tc>
                  <a:txBody>
                    <a:bodyPr/>
                    <a:lstStyle/>
                    <a:p>
                      <a:pPr algn="l" fontAlgn="t"/>
                      <a:r>
                        <a:rPr lang="en-US" sz="1400">
                          <a:effectLst/>
                        </a:rPr>
                        <a:t>Selects all &lt;p&gt; elements</a:t>
                      </a:r>
                    </a:p>
                  </a:txBody>
                  <a:tcPr marL="61162" marR="61162" marT="61162" marB="61162">
                    <a:lnL>
                      <a:noFill/>
                    </a:lnL>
                    <a:lnR>
                      <a:noFill/>
                    </a:lnR>
                    <a:lnT>
                      <a:noFill/>
                    </a:lnT>
                    <a:lnB>
                      <a:noFill/>
                    </a:lnB>
                    <a:solidFill>
                      <a:srgbClr val="FFFFFF"/>
                    </a:solidFill>
                  </a:tcPr>
                </a:tc>
                <a:tc>
                  <a:txBody>
                    <a:bodyPr/>
                    <a:lstStyle/>
                    <a:p>
                      <a:pPr algn="l" fontAlgn="t"/>
                      <a:endParaRPr lang="uk-UA" sz="1400" dirty="0">
                        <a:effectLst/>
                      </a:endParaRPr>
                    </a:p>
                  </a:txBody>
                  <a:tcPr marL="61162" marR="61162" marT="61162" marB="61162">
                    <a:lnL>
                      <a:noFill/>
                    </a:lnL>
                    <a:lnR>
                      <a:noFill/>
                    </a:lnR>
                    <a:lnT>
                      <a:noFill/>
                    </a:lnT>
                    <a:lnB>
                      <a:noFill/>
                    </a:lnB>
                    <a:solidFill>
                      <a:srgbClr val="FFFFFF"/>
                    </a:solidFill>
                  </a:tcPr>
                </a:tc>
                <a:extLst>
                  <a:ext uri="{0D108BD9-81ED-4DB2-BD59-A6C34878D82A}">
                    <a16:rowId xmlns:a16="http://schemas.microsoft.com/office/drawing/2014/main" val="639920472"/>
                  </a:ext>
                </a:extLst>
              </a:tr>
              <a:tr h="653673">
                <a:tc>
                  <a:txBody>
                    <a:bodyPr/>
                    <a:lstStyle/>
                    <a:p>
                      <a:pPr algn="l" fontAlgn="t"/>
                      <a:r>
                        <a:rPr lang="en-US" sz="1400" i="1">
                          <a:effectLst/>
                          <a:hlinkClick r:id="rId6"/>
                        </a:rPr>
                        <a:t>element,element</a:t>
                      </a:r>
                      <a:endParaRPr lang="en-US" sz="1400">
                        <a:effectLst/>
                      </a:endParaRPr>
                    </a:p>
                  </a:txBody>
                  <a:tcPr marL="61162" marR="61162" marT="61162" marB="61162">
                    <a:lnL>
                      <a:noFill/>
                    </a:lnL>
                    <a:lnR>
                      <a:noFill/>
                    </a:lnR>
                    <a:lnT>
                      <a:noFill/>
                    </a:lnT>
                    <a:lnB>
                      <a:noFill/>
                    </a:lnB>
                    <a:solidFill>
                      <a:srgbClr val="F1F1F1"/>
                    </a:solidFill>
                  </a:tcPr>
                </a:tc>
                <a:tc>
                  <a:txBody>
                    <a:bodyPr/>
                    <a:lstStyle/>
                    <a:p>
                      <a:pPr algn="l" fontAlgn="t"/>
                      <a:r>
                        <a:rPr lang="en-US" sz="1400">
                          <a:effectLst/>
                        </a:rPr>
                        <a:t>div, p</a:t>
                      </a:r>
                    </a:p>
                  </a:txBody>
                  <a:tcPr marL="61162" marR="61162" marT="61162" marB="61162">
                    <a:lnL>
                      <a:noFill/>
                    </a:lnL>
                    <a:lnR>
                      <a:noFill/>
                    </a:lnR>
                    <a:lnT>
                      <a:noFill/>
                    </a:lnT>
                    <a:lnB>
                      <a:noFill/>
                    </a:lnB>
                    <a:solidFill>
                      <a:srgbClr val="F1F1F1"/>
                    </a:solidFill>
                  </a:tcPr>
                </a:tc>
                <a:tc>
                  <a:txBody>
                    <a:bodyPr/>
                    <a:lstStyle/>
                    <a:p>
                      <a:pPr algn="l" fontAlgn="t"/>
                      <a:r>
                        <a:rPr lang="en-US" sz="1400">
                          <a:effectLst/>
                        </a:rPr>
                        <a:t>Selects all &lt;div&gt; elements and all &lt;p&gt; elements</a:t>
                      </a:r>
                    </a:p>
                  </a:txBody>
                  <a:tcPr marL="61162" marR="61162" marT="61162" marB="61162">
                    <a:lnL>
                      <a:noFill/>
                    </a:lnL>
                    <a:lnR>
                      <a:noFill/>
                    </a:lnR>
                    <a:lnT>
                      <a:noFill/>
                    </a:lnT>
                    <a:lnB>
                      <a:noFill/>
                    </a:lnB>
                    <a:solidFill>
                      <a:srgbClr val="F1F1F1"/>
                    </a:solidFill>
                  </a:tcPr>
                </a:tc>
                <a:tc>
                  <a:txBody>
                    <a:bodyPr/>
                    <a:lstStyle/>
                    <a:p>
                      <a:pPr algn="l" fontAlgn="t"/>
                      <a:endParaRPr lang="uk-UA" sz="1400" dirty="0">
                        <a:effectLst/>
                      </a:endParaRPr>
                    </a:p>
                  </a:txBody>
                  <a:tcPr marL="61162" marR="61162" marT="61162" marB="61162">
                    <a:lnL>
                      <a:noFill/>
                    </a:lnL>
                    <a:lnR>
                      <a:noFill/>
                    </a:lnR>
                    <a:lnT>
                      <a:noFill/>
                    </a:lnT>
                    <a:lnB>
                      <a:noFill/>
                    </a:lnB>
                    <a:solidFill>
                      <a:srgbClr val="F1F1F1"/>
                    </a:solidFill>
                  </a:tcPr>
                </a:tc>
                <a:extLst>
                  <a:ext uri="{0D108BD9-81ED-4DB2-BD59-A6C34878D82A}">
                    <a16:rowId xmlns:a16="http://schemas.microsoft.com/office/drawing/2014/main" val="2481638500"/>
                  </a:ext>
                </a:extLst>
              </a:tr>
              <a:tr h="653673">
                <a:tc>
                  <a:txBody>
                    <a:bodyPr/>
                    <a:lstStyle/>
                    <a:p>
                      <a:pPr algn="l" fontAlgn="t"/>
                      <a:r>
                        <a:rPr lang="en-US" sz="1400" i="1">
                          <a:effectLst/>
                          <a:hlinkClick r:id="rId7"/>
                        </a:rPr>
                        <a:t>element</a:t>
                      </a:r>
                      <a:r>
                        <a:rPr lang="en-US" sz="1400">
                          <a:effectLst/>
                          <a:hlinkClick r:id="rId7"/>
                        </a:rPr>
                        <a:t> </a:t>
                      </a:r>
                      <a:r>
                        <a:rPr lang="en-US" sz="1400" i="1">
                          <a:effectLst/>
                          <a:hlinkClick r:id="rId7"/>
                        </a:rPr>
                        <a:t>element</a:t>
                      </a:r>
                      <a:endParaRPr lang="en-US" sz="1400">
                        <a:effectLst/>
                      </a:endParaRPr>
                    </a:p>
                  </a:txBody>
                  <a:tcPr marL="61162" marR="61162" marT="61162" marB="61162">
                    <a:lnL>
                      <a:noFill/>
                    </a:lnL>
                    <a:lnR>
                      <a:noFill/>
                    </a:lnR>
                    <a:lnT>
                      <a:noFill/>
                    </a:lnT>
                    <a:lnB>
                      <a:noFill/>
                    </a:lnB>
                    <a:solidFill>
                      <a:srgbClr val="FFFFFF"/>
                    </a:solidFill>
                  </a:tcPr>
                </a:tc>
                <a:tc>
                  <a:txBody>
                    <a:bodyPr/>
                    <a:lstStyle/>
                    <a:p>
                      <a:pPr algn="l" fontAlgn="t"/>
                      <a:r>
                        <a:rPr lang="en-US" sz="1400">
                          <a:effectLst/>
                        </a:rPr>
                        <a:t>div p</a:t>
                      </a:r>
                    </a:p>
                  </a:txBody>
                  <a:tcPr marL="61162" marR="61162" marT="61162" marB="61162">
                    <a:lnL>
                      <a:noFill/>
                    </a:lnL>
                    <a:lnR>
                      <a:noFill/>
                    </a:lnR>
                    <a:lnT>
                      <a:noFill/>
                    </a:lnT>
                    <a:lnB>
                      <a:noFill/>
                    </a:lnB>
                    <a:solidFill>
                      <a:srgbClr val="FFFFFF"/>
                    </a:solidFill>
                  </a:tcPr>
                </a:tc>
                <a:tc>
                  <a:txBody>
                    <a:bodyPr/>
                    <a:lstStyle/>
                    <a:p>
                      <a:pPr algn="l" fontAlgn="t"/>
                      <a:r>
                        <a:rPr lang="en-US" sz="1400">
                          <a:effectLst/>
                        </a:rPr>
                        <a:t>Selects all &lt;p&gt; elements inside &lt;div&gt; elements</a:t>
                      </a:r>
                    </a:p>
                  </a:txBody>
                  <a:tcPr marL="61162" marR="61162" marT="61162" marB="61162">
                    <a:lnL>
                      <a:noFill/>
                    </a:lnL>
                    <a:lnR>
                      <a:noFill/>
                    </a:lnR>
                    <a:lnT>
                      <a:noFill/>
                    </a:lnT>
                    <a:lnB>
                      <a:noFill/>
                    </a:lnB>
                    <a:solidFill>
                      <a:srgbClr val="FFFFFF"/>
                    </a:solidFill>
                  </a:tcPr>
                </a:tc>
                <a:tc>
                  <a:txBody>
                    <a:bodyPr/>
                    <a:lstStyle/>
                    <a:p>
                      <a:pPr algn="l" fontAlgn="t"/>
                      <a:endParaRPr lang="uk-UA" sz="1400" dirty="0">
                        <a:effectLst/>
                      </a:endParaRPr>
                    </a:p>
                  </a:txBody>
                  <a:tcPr marL="61162" marR="61162" marT="61162" marB="61162">
                    <a:lnL>
                      <a:noFill/>
                    </a:lnL>
                    <a:lnR>
                      <a:noFill/>
                    </a:lnR>
                    <a:lnT>
                      <a:noFill/>
                    </a:lnT>
                    <a:lnB>
                      <a:noFill/>
                    </a:lnB>
                    <a:solidFill>
                      <a:srgbClr val="FFFFFF"/>
                    </a:solidFill>
                  </a:tcPr>
                </a:tc>
                <a:extLst>
                  <a:ext uri="{0D108BD9-81ED-4DB2-BD59-A6C34878D82A}">
                    <a16:rowId xmlns:a16="http://schemas.microsoft.com/office/drawing/2014/main" val="2435873688"/>
                  </a:ext>
                </a:extLst>
              </a:tr>
              <a:tr h="653673">
                <a:tc>
                  <a:txBody>
                    <a:bodyPr/>
                    <a:lstStyle/>
                    <a:p>
                      <a:pPr algn="l" fontAlgn="t"/>
                      <a:r>
                        <a:rPr lang="en-US" sz="1400" i="1">
                          <a:effectLst/>
                          <a:hlinkClick r:id="rId8"/>
                        </a:rPr>
                        <a:t>element</a:t>
                      </a:r>
                      <a:r>
                        <a:rPr lang="en-US" sz="1400">
                          <a:effectLst/>
                          <a:hlinkClick r:id="rId8"/>
                        </a:rPr>
                        <a:t>&gt;</a:t>
                      </a:r>
                      <a:r>
                        <a:rPr lang="en-US" sz="1400" i="1">
                          <a:effectLst/>
                          <a:hlinkClick r:id="rId8"/>
                        </a:rPr>
                        <a:t>element</a:t>
                      </a:r>
                      <a:endParaRPr lang="en-US" sz="1400">
                        <a:effectLst/>
                      </a:endParaRPr>
                    </a:p>
                  </a:txBody>
                  <a:tcPr marL="61162" marR="61162" marT="61162" marB="61162">
                    <a:lnL>
                      <a:noFill/>
                    </a:lnL>
                    <a:lnR>
                      <a:noFill/>
                    </a:lnR>
                    <a:lnT>
                      <a:noFill/>
                    </a:lnT>
                    <a:lnB>
                      <a:noFill/>
                    </a:lnB>
                    <a:solidFill>
                      <a:srgbClr val="F1F1F1"/>
                    </a:solidFill>
                  </a:tcPr>
                </a:tc>
                <a:tc>
                  <a:txBody>
                    <a:bodyPr/>
                    <a:lstStyle/>
                    <a:p>
                      <a:pPr algn="l" fontAlgn="t"/>
                      <a:r>
                        <a:rPr lang="en-US" sz="1400">
                          <a:effectLst/>
                        </a:rPr>
                        <a:t>div &gt; p</a:t>
                      </a:r>
                    </a:p>
                  </a:txBody>
                  <a:tcPr marL="61162" marR="61162" marT="61162" marB="61162">
                    <a:lnL>
                      <a:noFill/>
                    </a:lnL>
                    <a:lnR>
                      <a:noFill/>
                    </a:lnR>
                    <a:lnT>
                      <a:noFill/>
                    </a:lnT>
                    <a:lnB>
                      <a:noFill/>
                    </a:lnB>
                    <a:solidFill>
                      <a:srgbClr val="F1F1F1"/>
                    </a:solidFill>
                  </a:tcPr>
                </a:tc>
                <a:tc>
                  <a:txBody>
                    <a:bodyPr/>
                    <a:lstStyle/>
                    <a:p>
                      <a:pPr algn="l" fontAlgn="t"/>
                      <a:r>
                        <a:rPr lang="en-US" sz="1400">
                          <a:effectLst/>
                        </a:rPr>
                        <a:t>Selects all &lt;p&gt; elements where the parent is a &lt;div&gt; element</a:t>
                      </a:r>
                    </a:p>
                  </a:txBody>
                  <a:tcPr marL="61162" marR="61162" marT="61162" marB="61162">
                    <a:lnL>
                      <a:noFill/>
                    </a:lnL>
                    <a:lnR>
                      <a:noFill/>
                    </a:lnR>
                    <a:lnT>
                      <a:noFill/>
                    </a:lnT>
                    <a:lnB>
                      <a:noFill/>
                    </a:lnB>
                    <a:solidFill>
                      <a:srgbClr val="F1F1F1"/>
                    </a:solidFill>
                  </a:tcPr>
                </a:tc>
                <a:tc>
                  <a:txBody>
                    <a:bodyPr/>
                    <a:lstStyle/>
                    <a:p>
                      <a:pPr algn="l" fontAlgn="t"/>
                      <a:endParaRPr lang="uk-UA" sz="1400" dirty="0">
                        <a:effectLst/>
                      </a:endParaRPr>
                    </a:p>
                  </a:txBody>
                  <a:tcPr marL="61162" marR="61162" marT="61162" marB="61162">
                    <a:lnL>
                      <a:noFill/>
                    </a:lnL>
                    <a:lnR>
                      <a:noFill/>
                    </a:lnR>
                    <a:lnT>
                      <a:noFill/>
                    </a:lnT>
                    <a:lnB>
                      <a:noFill/>
                    </a:lnB>
                    <a:solidFill>
                      <a:srgbClr val="F1F1F1"/>
                    </a:solidFill>
                  </a:tcPr>
                </a:tc>
                <a:extLst>
                  <a:ext uri="{0D108BD9-81ED-4DB2-BD59-A6C34878D82A}">
                    <a16:rowId xmlns:a16="http://schemas.microsoft.com/office/drawing/2014/main" val="2662642010"/>
                  </a:ext>
                </a:extLst>
              </a:tr>
              <a:tr h="653673">
                <a:tc>
                  <a:txBody>
                    <a:bodyPr/>
                    <a:lstStyle/>
                    <a:p>
                      <a:pPr algn="l" fontAlgn="t"/>
                      <a:r>
                        <a:rPr lang="en-US" sz="1400" i="1">
                          <a:effectLst/>
                          <a:hlinkClick r:id="rId9"/>
                        </a:rPr>
                        <a:t>element</a:t>
                      </a:r>
                      <a:r>
                        <a:rPr lang="en-US" sz="1400">
                          <a:effectLst/>
                          <a:hlinkClick r:id="rId9"/>
                        </a:rPr>
                        <a:t>+</a:t>
                      </a:r>
                      <a:r>
                        <a:rPr lang="en-US" sz="1400" i="1">
                          <a:effectLst/>
                          <a:hlinkClick r:id="rId9"/>
                        </a:rPr>
                        <a:t>element</a:t>
                      </a:r>
                      <a:endParaRPr lang="en-US" sz="1400">
                        <a:effectLst/>
                      </a:endParaRPr>
                    </a:p>
                  </a:txBody>
                  <a:tcPr marL="61162" marR="61162" marT="61162" marB="61162">
                    <a:lnL>
                      <a:noFill/>
                    </a:lnL>
                    <a:lnR>
                      <a:noFill/>
                    </a:lnR>
                    <a:lnT>
                      <a:noFill/>
                    </a:lnT>
                    <a:lnB>
                      <a:noFill/>
                    </a:lnB>
                    <a:solidFill>
                      <a:srgbClr val="FFFFFF"/>
                    </a:solidFill>
                  </a:tcPr>
                </a:tc>
                <a:tc>
                  <a:txBody>
                    <a:bodyPr/>
                    <a:lstStyle/>
                    <a:p>
                      <a:pPr algn="l" fontAlgn="t"/>
                      <a:r>
                        <a:rPr lang="en-US" sz="1400">
                          <a:effectLst/>
                        </a:rPr>
                        <a:t>div + p</a:t>
                      </a:r>
                    </a:p>
                  </a:txBody>
                  <a:tcPr marL="61162" marR="61162" marT="61162" marB="61162">
                    <a:lnL>
                      <a:noFill/>
                    </a:lnL>
                    <a:lnR>
                      <a:noFill/>
                    </a:lnR>
                    <a:lnT>
                      <a:noFill/>
                    </a:lnT>
                    <a:lnB>
                      <a:noFill/>
                    </a:lnB>
                    <a:solidFill>
                      <a:srgbClr val="FFFFFF"/>
                    </a:solidFill>
                  </a:tcPr>
                </a:tc>
                <a:tc>
                  <a:txBody>
                    <a:bodyPr/>
                    <a:lstStyle/>
                    <a:p>
                      <a:pPr algn="l" fontAlgn="t"/>
                      <a:r>
                        <a:rPr lang="en-US" sz="1400">
                          <a:effectLst/>
                        </a:rPr>
                        <a:t>Selects all &lt;p&gt; elements that are placed immediately after &lt;div&gt; elements</a:t>
                      </a:r>
                    </a:p>
                  </a:txBody>
                  <a:tcPr marL="61162" marR="61162" marT="61162" marB="61162">
                    <a:lnL>
                      <a:noFill/>
                    </a:lnL>
                    <a:lnR>
                      <a:noFill/>
                    </a:lnR>
                    <a:lnT>
                      <a:noFill/>
                    </a:lnT>
                    <a:lnB>
                      <a:noFill/>
                    </a:lnB>
                    <a:solidFill>
                      <a:srgbClr val="FFFFFF"/>
                    </a:solidFill>
                  </a:tcPr>
                </a:tc>
                <a:tc>
                  <a:txBody>
                    <a:bodyPr/>
                    <a:lstStyle/>
                    <a:p>
                      <a:pPr algn="l" fontAlgn="t"/>
                      <a:endParaRPr lang="uk-UA" sz="1400" dirty="0">
                        <a:effectLst/>
                      </a:endParaRPr>
                    </a:p>
                  </a:txBody>
                  <a:tcPr marL="61162" marR="61162" marT="61162" marB="61162">
                    <a:lnL>
                      <a:noFill/>
                    </a:lnL>
                    <a:lnR>
                      <a:noFill/>
                    </a:lnR>
                    <a:lnT>
                      <a:noFill/>
                    </a:lnT>
                    <a:lnB>
                      <a:noFill/>
                    </a:lnB>
                    <a:solidFill>
                      <a:srgbClr val="FFFFFF"/>
                    </a:solidFill>
                  </a:tcPr>
                </a:tc>
                <a:extLst>
                  <a:ext uri="{0D108BD9-81ED-4DB2-BD59-A6C34878D82A}">
                    <a16:rowId xmlns:a16="http://schemas.microsoft.com/office/drawing/2014/main" val="799258496"/>
                  </a:ext>
                </a:extLst>
              </a:tr>
              <a:tr h="653673">
                <a:tc>
                  <a:txBody>
                    <a:bodyPr/>
                    <a:lstStyle/>
                    <a:p>
                      <a:pPr algn="l" fontAlgn="t"/>
                      <a:r>
                        <a:rPr lang="en-US" sz="1400" i="1">
                          <a:effectLst/>
                          <a:hlinkClick r:id="rId10"/>
                        </a:rPr>
                        <a:t>element1</a:t>
                      </a:r>
                      <a:r>
                        <a:rPr lang="en-US" sz="1400">
                          <a:effectLst/>
                          <a:hlinkClick r:id="rId10"/>
                        </a:rPr>
                        <a:t>~</a:t>
                      </a:r>
                      <a:r>
                        <a:rPr lang="en-US" sz="1400" i="1">
                          <a:effectLst/>
                          <a:hlinkClick r:id="rId10"/>
                        </a:rPr>
                        <a:t>element2</a:t>
                      </a:r>
                      <a:endParaRPr lang="en-US" sz="1400">
                        <a:effectLst/>
                      </a:endParaRPr>
                    </a:p>
                  </a:txBody>
                  <a:tcPr marL="61162" marR="61162" marT="61162" marB="61162">
                    <a:lnL>
                      <a:noFill/>
                    </a:lnL>
                    <a:lnR>
                      <a:noFill/>
                    </a:lnR>
                    <a:lnT>
                      <a:noFill/>
                    </a:lnT>
                    <a:lnB>
                      <a:noFill/>
                    </a:lnB>
                    <a:solidFill>
                      <a:srgbClr val="F1F1F1"/>
                    </a:solidFill>
                  </a:tcPr>
                </a:tc>
                <a:tc>
                  <a:txBody>
                    <a:bodyPr/>
                    <a:lstStyle/>
                    <a:p>
                      <a:pPr algn="l" fontAlgn="t"/>
                      <a:r>
                        <a:rPr lang="en-US" sz="1400">
                          <a:effectLst/>
                        </a:rPr>
                        <a:t>p ~ ul</a:t>
                      </a:r>
                    </a:p>
                  </a:txBody>
                  <a:tcPr marL="61162" marR="61162" marT="61162" marB="61162">
                    <a:lnL>
                      <a:noFill/>
                    </a:lnL>
                    <a:lnR>
                      <a:noFill/>
                    </a:lnR>
                    <a:lnT>
                      <a:noFill/>
                    </a:lnT>
                    <a:lnB>
                      <a:noFill/>
                    </a:lnB>
                    <a:solidFill>
                      <a:srgbClr val="F1F1F1"/>
                    </a:solidFill>
                  </a:tcPr>
                </a:tc>
                <a:tc>
                  <a:txBody>
                    <a:bodyPr/>
                    <a:lstStyle/>
                    <a:p>
                      <a:pPr algn="l" fontAlgn="t"/>
                      <a:r>
                        <a:rPr lang="en-US" sz="1400">
                          <a:effectLst/>
                        </a:rPr>
                        <a:t>Selects every &lt;ul&gt; element that are preceded by a &lt;p&gt; element</a:t>
                      </a:r>
                    </a:p>
                  </a:txBody>
                  <a:tcPr marL="61162" marR="61162" marT="61162" marB="61162">
                    <a:lnL>
                      <a:noFill/>
                    </a:lnL>
                    <a:lnR>
                      <a:noFill/>
                    </a:lnR>
                    <a:lnT>
                      <a:noFill/>
                    </a:lnT>
                    <a:lnB>
                      <a:noFill/>
                    </a:lnB>
                    <a:solidFill>
                      <a:srgbClr val="F1F1F1"/>
                    </a:solidFill>
                  </a:tcPr>
                </a:tc>
                <a:tc>
                  <a:txBody>
                    <a:bodyPr/>
                    <a:lstStyle/>
                    <a:p>
                      <a:pPr algn="l" fontAlgn="t"/>
                      <a:endParaRPr lang="uk-UA" sz="1400" dirty="0">
                        <a:effectLst/>
                      </a:endParaRPr>
                    </a:p>
                  </a:txBody>
                  <a:tcPr marL="61162" marR="61162" marT="61162" marB="61162">
                    <a:lnL>
                      <a:noFill/>
                    </a:lnL>
                    <a:lnR>
                      <a:noFill/>
                    </a:lnR>
                    <a:lnT>
                      <a:noFill/>
                    </a:lnT>
                    <a:lnB>
                      <a:noFill/>
                    </a:lnB>
                    <a:solidFill>
                      <a:srgbClr val="F1F1F1"/>
                    </a:solidFill>
                  </a:tcPr>
                </a:tc>
                <a:extLst>
                  <a:ext uri="{0D108BD9-81ED-4DB2-BD59-A6C34878D82A}">
                    <a16:rowId xmlns:a16="http://schemas.microsoft.com/office/drawing/2014/main" val="1283709741"/>
                  </a:ext>
                </a:extLst>
              </a:tr>
            </a:tbl>
          </a:graphicData>
        </a:graphic>
      </p:graphicFrame>
      <p:sp>
        <p:nvSpPr>
          <p:cNvPr id="5" name="Slide Number Placeholder 4"/>
          <p:cNvSpPr>
            <a:spLocks noGrp="1"/>
          </p:cNvSpPr>
          <p:nvPr>
            <p:ph type="sldNum" sz="quarter" idx="12"/>
          </p:nvPr>
        </p:nvSpPr>
        <p:spPr/>
        <p:txBody>
          <a:bodyPr/>
          <a:lstStyle/>
          <a:p>
            <a:pPr>
              <a:defRPr/>
            </a:pPr>
            <a:fld id="{D6DD5EB2-3C35-4F4B-BF3E-340B87E494CC}" type="slidenum">
              <a:rPr lang="en-US" smtClean="0">
                <a:solidFill>
                  <a:srgbClr val="000000"/>
                </a:solidFill>
              </a:rPr>
              <a:pPr>
                <a:defRPr/>
              </a:pPr>
              <a:t>9</a:t>
            </a:fld>
            <a:endParaRPr lang="en-US" dirty="0">
              <a:solidFill>
                <a:srgbClr val="000000"/>
              </a:solidFill>
            </a:endParaRPr>
          </a:p>
        </p:txBody>
      </p:sp>
    </p:spTree>
    <p:extLst>
      <p:ext uri="{BB962C8B-B14F-4D97-AF65-F5344CB8AC3E}">
        <p14:creationId xmlns:p14="http://schemas.microsoft.com/office/powerpoint/2010/main" val="3152932375"/>
      </p:ext>
    </p:extLst>
  </p:cSld>
  <p:clrMapOvr>
    <a:masterClrMapping/>
  </p:clrMapOvr>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indent="0">
          <a:buFont typeface="Arial" panose="020B0604020202020204" pitchFamily="34" charset="0"/>
          <a:buNone/>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7C07D1E-A757-4FA5-A73C-0C1FF1AF03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1911</Words>
  <Application>Microsoft Office PowerPoint</Application>
  <PresentationFormat>On-screen Show (4:3)</PresentationFormat>
  <Paragraphs>339</Paragraphs>
  <Slides>43</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Arial</vt:lpstr>
      <vt:lpstr>Calibri</vt:lpstr>
      <vt:lpstr>Consolas</vt:lpstr>
      <vt:lpstr>Courier New</vt:lpstr>
      <vt:lpstr>Eras Bold ITC</vt:lpstr>
      <vt:lpstr>Myriad Web Pro</vt:lpstr>
      <vt:lpstr>Segoe UI</vt:lpstr>
      <vt:lpstr>Segoe UI Light</vt:lpstr>
      <vt:lpstr>Tahoma</vt:lpstr>
      <vt:lpstr>Times New Roman</vt:lpstr>
      <vt:lpstr>Verdana</vt:lpstr>
      <vt:lpstr>Wingdings</vt:lpstr>
      <vt:lpstr>1_Office Theme</vt:lpstr>
      <vt:lpstr>Understanding CSS Essentials: Content Flow, Positioning, and Styling</vt:lpstr>
      <vt:lpstr>Agenda</vt:lpstr>
      <vt:lpstr>Presentation vs. Content</vt:lpstr>
      <vt:lpstr>CSS</vt:lpstr>
      <vt:lpstr>How to add CSS to HTML?</vt:lpstr>
      <vt:lpstr>The Link Between HTML and CSS</vt:lpstr>
      <vt:lpstr>CSS Selector and Declaration</vt:lpstr>
      <vt:lpstr>CSS selectors</vt:lpstr>
      <vt:lpstr>CSS Selectors - General</vt:lpstr>
      <vt:lpstr>CSS Selectors - Attributes</vt:lpstr>
      <vt:lpstr>CSS Pseudo-classes  </vt:lpstr>
      <vt:lpstr>CSS pseudo-elements</vt:lpstr>
      <vt:lpstr>CSS Selectors – pseudo-classes  and pseudo-elements</vt:lpstr>
      <vt:lpstr>CSS Specificity</vt:lpstr>
      <vt:lpstr>The !important exception</vt:lpstr>
      <vt:lpstr>PowerPoint Presentation</vt:lpstr>
      <vt:lpstr>CSS Specificity Calculator</vt:lpstr>
      <vt:lpstr>Practice Task: Pass CSS Game</vt:lpstr>
      <vt:lpstr>Font Basics</vt:lpstr>
      <vt:lpstr>Serif and Sans Serif Fonts</vt:lpstr>
      <vt:lpstr>Font Families</vt:lpstr>
      <vt:lpstr>Web-safe Fonts</vt:lpstr>
      <vt:lpstr>@font-face Rule</vt:lpstr>
      <vt:lpstr>Inline Flow and Block Flow</vt:lpstr>
      <vt:lpstr>Block Flow Example</vt:lpstr>
      <vt:lpstr>Inline Flow Example</vt:lpstr>
      <vt:lpstr>CSS Positioning</vt:lpstr>
      <vt:lpstr>Float Positioning</vt:lpstr>
      <vt:lpstr>Float Positing Example</vt:lpstr>
      <vt:lpstr>Float Positing Example</vt:lpstr>
      <vt:lpstr>Absolute Positioning Example</vt:lpstr>
      <vt:lpstr>Absolute Positing Example</vt:lpstr>
      <vt:lpstr>Bounding Box</vt:lpstr>
      <vt:lpstr>Overflow</vt:lpstr>
      <vt:lpstr>Overflow</vt:lpstr>
      <vt:lpstr>Scrolling Overflow Example</vt:lpstr>
      <vt:lpstr>Scrolling Overflow Example</vt:lpstr>
      <vt:lpstr>Visible Overflow Example</vt:lpstr>
      <vt:lpstr>Visible Overflow Example</vt:lpstr>
      <vt:lpstr>Hidden Overflow Example</vt:lpstr>
      <vt:lpstr>Hidden Overflow Example</vt:lpstr>
      <vt:lpstr>Practice Task</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2011-03-27T18:00:15Z</dcterms:created>
  <dcterms:modified xsi:type="dcterms:W3CDTF">2018-02-15T15:15:32Z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TC100822959990</vt:lpwstr>
  </property>
</Properties>
</file>